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22"/>
  </p:notesMasterIdLst>
  <p:sldIdLst>
    <p:sldId id="273" r:id="rId5"/>
    <p:sldId id="257" r:id="rId6"/>
    <p:sldId id="259" r:id="rId7"/>
    <p:sldId id="278" r:id="rId8"/>
    <p:sldId id="267" r:id="rId9"/>
    <p:sldId id="258" r:id="rId10"/>
    <p:sldId id="265" r:id="rId11"/>
    <p:sldId id="268" r:id="rId12"/>
    <p:sldId id="260" r:id="rId13"/>
    <p:sldId id="269" r:id="rId14"/>
    <p:sldId id="261" r:id="rId15"/>
    <p:sldId id="270" r:id="rId16"/>
    <p:sldId id="275" r:id="rId17"/>
    <p:sldId id="266" r:id="rId18"/>
    <p:sldId id="276" r:id="rId19"/>
    <p:sldId id="277" r:id="rId20"/>
    <p:sldId id="274"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B8302F-DD2F-E5B2-D47F-04AF2E6E917E}" v="17" dt="2025-02-24T16:59:52.6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4660"/>
  </p:normalViewPr>
  <p:slideViewPr>
    <p:cSldViewPr snapToGrid="0">
      <p:cViewPr varScale="1">
        <p:scale>
          <a:sx n="94" d="100"/>
          <a:sy n="94" d="100"/>
        </p:scale>
        <p:origin x="114" y="2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454060-6223-4B4E-BD1A-209451B18D36}" type="datetimeFigureOut">
              <a:rPr lang="en-US" smtClean="0"/>
              <a:t>2/25/2025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D57526-0F10-48B5-B349-EE9E5879D60B}" type="slidenum">
              <a:rPr lang="en-US" smtClean="0"/>
              <a:t>‹#›</a:t>
            </a:fld>
            <a:endParaRPr lang="en-US" dirty="0"/>
          </a:p>
        </p:txBody>
      </p:sp>
    </p:spTree>
    <p:extLst>
      <p:ext uri="{BB962C8B-B14F-4D97-AF65-F5344CB8AC3E}">
        <p14:creationId xmlns:p14="http://schemas.microsoft.com/office/powerpoint/2010/main" val="1375717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hillsboroughschools.org/docs/00/00/24/24/CountdownKindergartenChecklist.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hillsboroughschools.org/docs/00/00/24/24/CountdownKindergartenChecklist.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D57526-0F10-48B5-B349-EE9E5879D60B}" type="slidenum">
              <a:rPr lang="en-US" smtClean="0"/>
              <a:t>3</a:t>
            </a:fld>
            <a:endParaRPr lang="en-US" dirty="0"/>
          </a:p>
        </p:txBody>
      </p:sp>
    </p:spTree>
    <p:extLst>
      <p:ext uri="{BB962C8B-B14F-4D97-AF65-F5344CB8AC3E}">
        <p14:creationId xmlns:p14="http://schemas.microsoft.com/office/powerpoint/2010/main" val="225458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D57526-0F10-48B5-B349-EE9E5879D60B}" type="slidenum">
              <a:rPr lang="en-US" smtClean="0"/>
              <a:t>4</a:t>
            </a:fld>
            <a:endParaRPr lang="en-US" dirty="0"/>
          </a:p>
        </p:txBody>
      </p:sp>
    </p:spTree>
    <p:extLst>
      <p:ext uri="{BB962C8B-B14F-4D97-AF65-F5344CB8AC3E}">
        <p14:creationId xmlns:p14="http://schemas.microsoft.com/office/powerpoint/2010/main" val="1763630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Early Childhood Programs and Kindergarten web</a:t>
            </a:r>
            <a:r>
              <a:rPr lang="en-US" baseline="0" dirty="0"/>
              <a:t> page:  https://hillsboroughschools.org/earlychildhood</a:t>
            </a:r>
          </a:p>
          <a:p>
            <a:endParaRPr lang="en-US" dirty="0"/>
          </a:p>
        </p:txBody>
      </p:sp>
      <p:sp>
        <p:nvSpPr>
          <p:cNvPr id="4" name="Slide Number Placeholder 3"/>
          <p:cNvSpPr>
            <a:spLocks noGrp="1"/>
          </p:cNvSpPr>
          <p:nvPr>
            <p:ph type="sldNum" sz="quarter" idx="10"/>
          </p:nvPr>
        </p:nvSpPr>
        <p:spPr/>
        <p:txBody>
          <a:bodyPr/>
          <a:lstStyle/>
          <a:p>
            <a:fld id="{82D57526-0F10-48B5-B349-EE9E5879D60B}" type="slidenum">
              <a:rPr lang="en-US" smtClean="0"/>
              <a:t>6</a:t>
            </a:fld>
            <a:endParaRPr lang="en-US" dirty="0"/>
          </a:p>
        </p:txBody>
      </p:sp>
    </p:spTree>
    <p:extLst>
      <p:ext uri="{BB962C8B-B14F-4D97-AF65-F5344CB8AC3E}">
        <p14:creationId xmlns:p14="http://schemas.microsoft.com/office/powerpoint/2010/main" val="2850206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Kindergarten Registration Checklist</a:t>
            </a:r>
            <a:r>
              <a:rPr lang="en-US" baseline="0" dirty="0"/>
              <a:t> – English:  https://www.hillsboroughschools.org/cms/lib/FL50000635/Centricity/domain/2459/kindergarten/K_Reg_Checklist.pdf</a:t>
            </a:r>
          </a:p>
          <a:p>
            <a:r>
              <a:rPr lang="en-US" baseline="0" dirty="0"/>
              <a:t>Kindergarten Registration Checklist – Spanish:  https://www.hillsboroughschools.org/cms/lib/FL50000635/Centricity/domain/2459/kindergarten/K_Reg_ChecklistSP.pdf</a:t>
            </a:r>
            <a:endParaRPr lang="en-US" dirty="0"/>
          </a:p>
        </p:txBody>
      </p:sp>
      <p:sp>
        <p:nvSpPr>
          <p:cNvPr id="4" name="Slide Number Placeholder 3"/>
          <p:cNvSpPr>
            <a:spLocks noGrp="1"/>
          </p:cNvSpPr>
          <p:nvPr>
            <p:ph type="sldNum" sz="quarter" idx="10"/>
          </p:nvPr>
        </p:nvSpPr>
        <p:spPr/>
        <p:txBody>
          <a:bodyPr/>
          <a:lstStyle/>
          <a:p>
            <a:fld id="{82D57526-0F10-48B5-B349-EE9E5879D60B}" type="slidenum">
              <a:rPr lang="en-US" smtClean="0"/>
              <a:t>8</a:t>
            </a:fld>
            <a:endParaRPr lang="en-US" dirty="0"/>
          </a:p>
        </p:txBody>
      </p:sp>
    </p:spTree>
    <p:extLst>
      <p:ext uri="{BB962C8B-B14F-4D97-AF65-F5344CB8AC3E}">
        <p14:creationId xmlns:p14="http://schemas.microsoft.com/office/powerpoint/2010/main" val="4062200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HOST</a:t>
            </a:r>
            <a:r>
              <a:rPr lang="en-US" baseline="0" dirty="0"/>
              <a:t> Application: https://hostportal.sdhc.k12.fl.us/</a:t>
            </a:r>
            <a:endParaRPr lang="en-US" dirty="0"/>
          </a:p>
          <a:p>
            <a:r>
              <a:rPr lang="en-US" dirty="0"/>
              <a:t>Lunch Program Application link and also find letter to parent in English and Spanish:  https://www.hillsboroughschools.org/Page/3734</a:t>
            </a:r>
          </a:p>
        </p:txBody>
      </p:sp>
      <p:sp>
        <p:nvSpPr>
          <p:cNvPr id="4" name="Slide Number Placeholder 3"/>
          <p:cNvSpPr>
            <a:spLocks noGrp="1"/>
          </p:cNvSpPr>
          <p:nvPr>
            <p:ph type="sldNum" sz="quarter" idx="10"/>
          </p:nvPr>
        </p:nvSpPr>
        <p:spPr/>
        <p:txBody>
          <a:bodyPr/>
          <a:lstStyle/>
          <a:p>
            <a:fld id="{82D57526-0F10-48B5-B349-EE9E5879D60B}" type="slidenum">
              <a:rPr lang="en-US" smtClean="0"/>
              <a:t>9</a:t>
            </a:fld>
            <a:endParaRPr lang="en-US" dirty="0"/>
          </a:p>
        </p:txBody>
      </p:sp>
    </p:spTree>
    <p:extLst>
      <p:ext uri="{BB962C8B-B14F-4D97-AF65-F5344CB8AC3E}">
        <p14:creationId xmlns:p14="http://schemas.microsoft.com/office/powerpoint/2010/main" val="2620473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Follow our </a:t>
            </a:r>
            <a:r>
              <a:rPr lang="en-US" sz="1200" b="0" i="0" u="sng" kern="1200" dirty="0">
                <a:solidFill>
                  <a:schemeClr val="tx1"/>
                </a:solidFill>
                <a:effectLst/>
                <a:latin typeface="+mn-lt"/>
                <a:ea typeface="+mn-ea"/>
                <a:cs typeface="+mn-cs"/>
                <a:hlinkClick r:id="rId3"/>
              </a:rPr>
              <a:t>Ready for Kindergarten</a:t>
            </a:r>
            <a:r>
              <a:rPr lang="en-US" sz="1200" b="0" i="0" kern="1200" dirty="0">
                <a:solidFill>
                  <a:schemeClr val="tx1"/>
                </a:solidFill>
                <a:effectLst/>
                <a:latin typeface="+mn-lt"/>
                <a:ea typeface="+mn-ea"/>
                <a:cs typeface="+mn-cs"/>
              </a:rPr>
              <a:t> monthly checklist to make sure your child is ready for Kindergarten!</a:t>
            </a:r>
          </a:p>
          <a:p>
            <a:r>
              <a:rPr lang="en-US" dirty="0"/>
              <a:t>https://hillsboroughschools.org/docs/00/00/24/24/CountdownKindergartenChecklist.pdf</a:t>
            </a:r>
          </a:p>
        </p:txBody>
      </p:sp>
      <p:sp>
        <p:nvSpPr>
          <p:cNvPr id="4" name="Slide Number Placeholder 3"/>
          <p:cNvSpPr>
            <a:spLocks noGrp="1"/>
          </p:cNvSpPr>
          <p:nvPr>
            <p:ph type="sldNum" sz="quarter" idx="10"/>
          </p:nvPr>
        </p:nvSpPr>
        <p:spPr/>
        <p:txBody>
          <a:bodyPr/>
          <a:lstStyle/>
          <a:p>
            <a:fld id="{82D57526-0F10-48B5-B349-EE9E5879D60B}" type="slidenum">
              <a:rPr lang="en-US" smtClean="0"/>
              <a:t>10</a:t>
            </a:fld>
            <a:endParaRPr lang="en-US" dirty="0"/>
          </a:p>
        </p:txBody>
      </p:sp>
    </p:spTree>
    <p:extLst>
      <p:ext uri="{BB962C8B-B14F-4D97-AF65-F5344CB8AC3E}">
        <p14:creationId xmlns:p14="http://schemas.microsoft.com/office/powerpoint/2010/main" val="1031900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Follow our </a:t>
            </a:r>
            <a:r>
              <a:rPr lang="en-US" sz="1200" b="0" i="0" u="sng" kern="1200" dirty="0">
                <a:solidFill>
                  <a:schemeClr val="tx1"/>
                </a:solidFill>
                <a:effectLst/>
                <a:latin typeface="+mn-lt"/>
                <a:ea typeface="+mn-ea"/>
                <a:cs typeface="+mn-cs"/>
                <a:hlinkClick r:id="rId3"/>
              </a:rPr>
              <a:t>Ready for Kindergarten</a:t>
            </a:r>
            <a:r>
              <a:rPr lang="en-US" sz="1200" b="0" i="0" kern="1200" dirty="0">
                <a:solidFill>
                  <a:schemeClr val="tx1"/>
                </a:solidFill>
                <a:effectLst/>
                <a:latin typeface="+mn-lt"/>
                <a:ea typeface="+mn-ea"/>
                <a:cs typeface="+mn-cs"/>
              </a:rPr>
              <a:t> monthly checklist to make sure your child is ready for Kindergarten!</a:t>
            </a:r>
          </a:p>
          <a:p>
            <a:r>
              <a:rPr lang="en-US" dirty="0"/>
              <a:t>https://hillsboroughschools.org/docs/00/00/24/24/CountdownKindergartenChecklist.pdf</a:t>
            </a:r>
          </a:p>
        </p:txBody>
      </p:sp>
      <p:sp>
        <p:nvSpPr>
          <p:cNvPr id="4" name="Slide Number Placeholder 3"/>
          <p:cNvSpPr>
            <a:spLocks noGrp="1"/>
          </p:cNvSpPr>
          <p:nvPr>
            <p:ph type="sldNum" sz="quarter" idx="10"/>
          </p:nvPr>
        </p:nvSpPr>
        <p:spPr/>
        <p:txBody>
          <a:bodyPr/>
          <a:lstStyle/>
          <a:p>
            <a:fld id="{82D57526-0F10-48B5-B349-EE9E5879D60B}" type="slidenum">
              <a:rPr lang="en-US" smtClean="0"/>
              <a:t>11</a:t>
            </a:fld>
            <a:endParaRPr lang="en-US" dirty="0"/>
          </a:p>
        </p:txBody>
      </p:sp>
    </p:spTree>
    <p:extLst>
      <p:ext uri="{BB962C8B-B14F-4D97-AF65-F5344CB8AC3E}">
        <p14:creationId xmlns:p14="http://schemas.microsoft.com/office/powerpoint/2010/main" val="2624807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READY FREDDY</a:t>
            </a:r>
            <a:r>
              <a:rPr lang="en-US" baseline="0" dirty="0"/>
              <a:t> ™ logo and trademark is owned by the University of Pittsburgh Office of Child Development, and is being used under license.  ReadyFreddy.org</a:t>
            </a:r>
            <a:endParaRPr lang="en-US" dirty="0"/>
          </a:p>
        </p:txBody>
      </p:sp>
      <p:sp>
        <p:nvSpPr>
          <p:cNvPr id="4" name="Slide Number Placeholder 3"/>
          <p:cNvSpPr>
            <a:spLocks noGrp="1"/>
          </p:cNvSpPr>
          <p:nvPr>
            <p:ph type="sldNum" sz="quarter" idx="10"/>
          </p:nvPr>
        </p:nvSpPr>
        <p:spPr/>
        <p:txBody>
          <a:bodyPr/>
          <a:lstStyle/>
          <a:p>
            <a:fld id="{82D57526-0F10-48B5-B349-EE9E5879D60B}" type="slidenum">
              <a:rPr lang="en-US" smtClean="0"/>
              <a:t>14</a:t>
            </a:fld>
            <a:endParaRPr lang="en-US" dirty="0"/>
          </a:p>
        </p:txBody>
      </p:sp>
    </p:spTree>
    <p:extLst>
      <p:ext uri="{BB962C8B-B14F-4D97-AF65-F5344CB8AC3E}">
        <p14:creationId xmlns:p14="http://schemas.microsoft.com/office/powerpoint/2010/main" val="271779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READY FREDDY</a:t>
            </a:r>
            <a:r>
              <a:rPr lang="en-US" baseline="0" dirty="0"/>
              <a:t> ™ logo and trademark is owned by the University of Pittsburgh Office of Child Development, and is being used under license.  ReadyFreddy.org</a:t>
            </a:r>
            <a:endParaRPr lang="en-US" dirty="0"/>
          </a:p>
        </p:txBody>
      </p:sp>
      <p:sp>
        <p:nvSpPr>
          <p:cNvPr id="4" name="Slide Number Placeholder 3"/>
          <p:cNvSpPr>
            <a:spLocks noGrp="1"/>
          </p:cNvSpPr>
          <p:nvPr>
            <p:ph type="sldNum" sz="quarter" idx="10"/>
          </p:nvPr>
        </p:nvSpPr>
        <p:spPr/>
        <p:txBody>
          <a:bodyPr/>
          <a:lstStyle/>
          <a:p>
            <a:fld id="{82D57526-0F10-48B5-B349-EE9E5879D60B}" type="slidenum">
              <a:rPr lang="en-US" smtClean="0"/>
              <a:t>15</a:t>
            </a:fld>
            <a:endParaRPr lang="en-US" dirty="0"/>
          </a:p>
        </p:txBody>
      </p:sp>
    </p:spTree>
    <p:extLst>
      <p:ext uri="{BB962C8B-B14F-4D97-AF65-F5344CB8AC3E}">
        <p14:creationId xmlns:p14="http://schemas.microsoft.com/office/powerpoint/2010/main" val="1738500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3F7BFBF-2C7B-4087-840D-026A0A390210}" type="datetimeFigureOut">
              <a:rPr lang="en-US" smtClean="0"/>
              <a:t>2/25/2025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FBA1A9-A339-4A4B-AC09-B77562A11083}" type="slidenum">
              <a:rPr lang="en-US" smtClean="0"/>
              <a:t>‹#›</a:t>
            </a:fld>
            <a:endParaRPr lang="en-US" dirty="0"/>
          </a:p>
        </p:txBody>
      </p:sp>
    </p:spTree>
    <p:extLst>
      <p:ext uri="{BB962C8B-B14F-4D97-AF65-F5344CB8AC3E}">
        <p14:creationId xmlns:p14="http://schemas.microsoft.com/office/powerpoint/2010/main" val="2631950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F7BFBF-2C7B-4087-840D-026A0A390210}" type="datetimeFigureOut">
              <a:rPr lang="en-US" smtClean="0"/>
              <a:t>2/25/2025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FBA1A9-A339-4A4B-AC09-B77562A11083}" type="slidenum">
              <a:rPr lang="en-US" smtClean="0"/>
              <a:t>‹#›</a:t>
            </a:fld>
            <a:endParaRPr lang="en-US" dirty="0"/>
          </a:p>
        </p:txBody>
      </p:sp>
    </p:spTree>
    <p:extLst>
      <p:ext uri="{BB962C8B-B14F-4D97-AF65-F5344CB8AC3E}">
        <p14:creationId xmlns:p14="http://schemas.microsoft.com/office/powerpoint/2010/main" val="166874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F7BFBF-2C7B-4087-840D-026A0A390210}" type="datetimeFigureOut">
              <a:rPr lang="en-US" smtClean="0"/>
              <a:t>2/25/2025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FBA1A9-A339-4A4B-AC09-B77562A11083}"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2521980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F7BFBF-2C7B-4087-840D-026A0A390210}" type="datetimeFigureOut">
              <a:rPr lang="en-US" smtClean="0"/>
              <a:t>2/25/2025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FBA1A9-A339-4A4B-AC09-B77562A11083}" type="slidenum">
              <a:rPr lang="en-US" smtClean="0"/>
              <a:t>‹#›</a:t>
            </a:fld>
            <a:endParaRPr lang="en-US" dirty="0"/>
          </a:p>
        </p:txBody>
      </p:sp>
    </p:spTree>
    <p:extLst>
      <p:ext uri="{BB962C8B-B14F-4D97-AF65-F5344CB8AC3E}">
        <p14:creationId xmlns:p14="http://schemas.microsoft.com/office/powerpoint/2010/main" val="18777087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F7BFBF-2C7B-4087-840D-026A0A390210}" type="datetimeFigureOut">
              <a:rPr lang="en-US" smtClean="0"/>
              <a:t>2/25/2025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FBA1A9-A339-4A4B-AC09-B77562A11083}"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126005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F7BFBF-2C7B-4087-840D-026A0A390210}" type="datetimeFigureOut">
              <a:rPr lang="en-US" smtClean="0"/>
              <a:t>2/25/2025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FBA1A9-A339-4A4B-AC09-B77562A11083}" type="slidenum">
              <a:rPr lang="en-US" smtClean="0"/>
              <a:t>‹#›</a:t>
            </a:fld>
            <a:endParaRPr lang="en-US" dirty="0"/>
          </a:p>
        </p:txBody>
      </p:sp>
    </p:spTree>
    <p:extLst>
      <p:ext uri="{BB962C8B-B14F-4D97-AF65-F5344CB8AC3E}">
        <p14:creationId xmlns:p14="http://schemas.microsoft.com/office/powerpoint/2010/main" val="42391682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F7BFBF-2C7B-4087-840D-026A0A390210}" type="datetimeFigureOut">
              <a:rPr lang="en-US" smtClean="0"/>
              <a:t>2/25/2025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FBA1A9-A339-4A4B-AC09-B77562A11083}" type="slidenum">
              <a:rPr lang="en-US" smtClean="0"/>
              <a:t>‹#›</a:t>
            </a:fld>
            <a:endParaRPr lang="en-US" dirty="0"/>
          </a:p>
        </p:txBody>
      </p:sp>
    </p:spTree>
    <p:extLst>
      <p:ext uri="{BB962C8B-B14F-4D97-AF65-F5344CB8AC3E}">
        <p14:creationId xmlns:p14="http://schemas.microsoft.com/office/powerpoint/2010/main" val="23093642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F7BFBF-2C7B-4087-840D-026A0A390210}" type="datetimeFigureOut">
              <a:rPr lang="en-US" smtClean="0"/>
              <a:t>2/25/2025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FBA1A9-A339-4A4B-AC09-B77562A11083}" type="slidenum">
              <a:rPr lang="en-US" smtClean="0"/>
              <a:t>‹#›</a:t>
            </a:fld>
            <a:endParaRPr lang="en-US" dirty="0"/>
          </a:p>
        </p:txBody>
      </p:sp>
    </p:spTree>
    <p:extLst>
      <p:ext uri="{BB962C8B-B14F-4D97-AF65-F5344CB8AC3E}">
        <p14:creationId xmlns:p14="http://schemas.microsoft.com/office/powerpoint/2010/main" val="292387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F7BFBF-2C7B-4087-840D-026A0A390210}" type="datetimeFigureOut">
              <a:rPr lang="en-US" smtClean="0"/>
              <a:t>2/25/2025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FBA1A9-A339-4A4B-AC09-B77562A11083}" type="slidenum">
              <a:rPr lang="en-US" smtClean="0"/>
              <a:t>‹#›</a:t>
            </a:fld>
            <a:endParaRPr lang="en-US" dirty="0"/>
          </a:p>
        </p:txBody>
      </p:sp>
    </p:spTree>
    <p:extLst>
      <p:ext uri="{BB962C8B-B14F-4D97-AF65-F5344CB8AC3E}">
        <p14:creationId xmlns:p14="http://schemas.microsoft.com/office/powerpoint/2010/main" val="1969441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F7BFBF-2C7B-4087-840D-026A0A390210}" type="datetimeFigureOut">
              <a:rPr lang="en-US" smtClean="0"/>
              <a:t>2/25/2025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FBA1A9-A339-4A4B-AC09-B77562A11083}" type="slidenum">
              <a:rPr lang="en-US" smtClean="0"/>
              <a:t>‹#›</a:t>
            </a:fld>
            <a:endParaRPr lang="en-US" dirty="0"/>
          </a:p>
        </p:txBody>
      </p:sp>
    </p:spTree>
    <p:extLst>
      <p:ext uri="{BB962C8B-B14F-4D97-AF65-F5344CB8AC3E}">
        <p14:creationId xmlns:p14="http://schemas.microsoft.com/office/powerpoint/2010/main" val="2931374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3F7BFBF-2C7B-4087-840D-026A0A390210}" type="datetimeFigureOut">
              <a:rPr lang="en-US" smtClean="0"/>
              <a:t>2/25/2025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FBA1A9-A339-4A4B-AC09-B77562A11083}" type="slidenum">
              <a:rPr lang="en-US" smtClean="0"/>
              <a:t>‹#›</a:t>
            </a:fld>
            <a:endParaRPr lang="en-US" dirty="0"/>
          </a:p>
        </p:txBody>
      </p:sp>
    </p:spTree>
    <p:extLst>
      <p:ext uri="{BB962C8B-B14F-4D97-AF65-F5344CB8AC3E}">
        <p14:creationId xmlns:p14="http://schemas.microsoft.com/office/powerpoint/2010/main" val="1252321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3F7BFBF-2C7B-4087-840D-026A0A390210}" type="datetimeFigureOut">
              <a:rPr lang="en-US" smtClean="0"/>
              <a:t>2/25/2025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7FBA1A9-A339-4A4B-AC09-B77562A11083}" type="slidenum">
              <a:rPr lang="en-US" smtClean="0"/>
              <a:t>‹#›</a:t>
            </a:fld>
            <a:endParaRPr lang="en-US" dirty="0"/>
          </a:p>
        </p:txBody>
      </p:sp>
    </p:spTree>
    <p:extLst>
      <p:ext uri="{BB962C8B-B14F-4D97-AF65-F5344CB8AC3E}">
        <p14:creationId xmlns:p14="http://schemas.microsoft.com/office/powerpoint/2010/main" val="2041034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3F7BFBF-2C7B-4087-840D-026A0A390210}" type="datetimeFigureOut">
              <a:rPr lang="en-US" smtClean="0"/>
              <a:t>2/25/2025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7FBA1A9-A339-4A4B-AC09-B77562A11083}" type="slidenum">
              <a:rPr lang="en-US" smtClean="0"/>
              <a:t>‹#›</a:t>
            </a:fld>
            <a:endParaRPr lang="en-US" dirty="0"/>
          </a:p>
        </p:txBody>
      </p:sp>
    </p:spTree>
    <p:extLst>
      <p:ext uri="{BB962C8B-B14F-4D97-AF65-F5344CB8AC3E}">
        <p14:creationId xmlns:p14="http://schemas.microsoft.com/office/powerpoint/2010/main" val="2078288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F7BFBF-2C7B-4087-840D-026A0A390210}" type="datetimeFigureOut">
              <a:rPr lang="en-US" smtClean="0"/>
              <a:t>2/25/2025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7FBA1A9-A339-4A4B-AC09-B77562A11083}" type="slidenum">
              <a:rPr lang="en-US" smtClean="0"/>
              <a:t>‹#›</a:t>
            </a:fld>
            <a:endParaRPr lang="en-US" dirty="0"/>
          </a:p>
        </p:txBody>
      </p:sp>
    </p:spTree>
    <p:extLst>
      <p:ext uri="{BB962C8B-B14F-4D97-AF65-F5344CB8AC3E}">
        <p14:creationId xmlns:p14="http://schemas.microsoft.com/office/powerpoint/2010/main" val="1030362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3F7BFBF-2C7B-4087-840D-026A0A390210}" type="datetimeFigureOut">
              <a:rPr lang="en-US" smtClean="0"/>
              <a:t>2/25/2025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FBA1A9-A339-4A4B-AC09-B77562A11083}" type="slidenum">
              <a:rPr lang="en-US" smtClean="0"/>
              <a:t>‹#›</a:t>
            </a:fld>
            <a:endParaRPr lang="en-US" dirty="0"/>
          </a:p>
        </p:txBody>
      </p:sp>
    </p:spTree>
    <p:extLst>
      <p:ext uri="{BB962C8B-B14F-4D97-AF65-F5344CB8AC3E}">
        <p14:creationId xmlns:p14="http://schemas.microsoft.com/office/powerpoint/2010/main" val="807582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3F7BFBF-2C7B-4087-840D-026A0A390210}" type="datetimeFigureOut">
              <a:rPr lang="en-US" smtClean="0"/>
              <a:t>2/25/2025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FBA1A9-A339-4A4B-AC09-B77562A11083}" type="slidenum">
              <a:rPr lang="en-US" smtClean="0"/>
              <a:t>‹#›</a:t>
            </a:fld>
            <a:endParaRPr lang="en-US" dirty="0"/>
          </a:p>
        </p:txBody>
      </p:sp>
    </p:spTree>
    <p:extLst>
      <p:ext uri="{BB962C8B-B14F-4D97-AF65-F5344CB8AC3E}">
        <p14:creationId xmlns:p14="http://schemas.microsoft.com/office/powerpoint/2010/main" val="1318251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3F7BFBF-2C7B-4087-840D-026A0A390210}" type="datetimeFigureOut">
              <a:rPr lang="en-US" smtClean="0"/>
              <a:t>2/25/2025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7FBA1A9-A339-4A4B-AC09-B77562A11083}" type="slidenum">
              <a:rPr lang="en-US" smtClean="0"/>
              <a:t>‹#›</a:t>
            </a:fld>
            <a:endParaRPr lang="en-US" dirty="0"/>
          </a:p>
        </p:txBody>
      </p:sp>
    </p:spTree>
    <p:extLst>
      <p:ext uri="{BB962C8B-B14F-4D97-AF65-F5344CB8AC3E}">
        <p14:creationId xmlns:p14="http://schemas.microsoft.com/office/powerpoint/2010/main" val="8018450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www.hillsboroughschools.org/Page/4779"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3.JP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hyperlink" Target="https://www.floridaearlylearning.com/vpk/familie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3.JP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hyperlink" Target="https://bit.ly/KindergartenReadyChecklist" TargetMode="External"/><Relationship Id="rId7" Type="http://schemas.openxmlformats.org/officeDocument/2006/relationships/image" Target="../media/image3.JPG"/><Relationship Id="rId2" Type="http://schemas.openxmlformats.org/officeDocument/2006/relationships/hyperlink" Target="https://flbt5.floridaearlylearning.com/families.html"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www.fldoe.org/schools/early-learning/providers/familyedu-videos.stml" TargetMode="External"/><Relationship Id="rId4" Type="http://schemas.openxmlformats.org/officeDocument/2006/relationships/hyperlink" Target="https://www.fldoe.org/schools/early-learning/parents/parent-pages.s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hillsboroughschools.org/bryan" TargetMode="Externa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hillsboroughschools.org/bryan" TargetMode="Externa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gis.sdhc.k12.fl.us/schoollocator/" TargetMode="External"/><Relationship Id="rId7"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hillsboroughschools.org/choice" TargetMode="External"/><Relationship Id="rId5" Type="http://schemas.openxmlformats.org/officeDocument/2006/relationships/hyperlink" Target="https://hillsboroughschools.org/departments/95/hillsborough-choice-options/about/" TargetMode="External"/><Relationship Id="rId4" Type="http://schemas.openxmlformats.org/officeDocument/2006/relationships/hyperlink" Target="https://gis.drmp.com/portal/apps/instant/lookup/index.html?appid=ecabfb6614dd4d5ca8792905db11dbd8"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floridahealth.gov/PROGRAMS-AND-SERVICES/CHILDRENS-HEALTH/school-health/_documents/school-health-entry-exam-form-dh3040-chp-07-2013.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hyperlink" Target="http://www.floridahealth.gov/programs-and-services/immunization/_documents/dh-680-sample.pdf"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hillsboroughschools.org/sns" TargetMode="External"/><Relationship Id="rId7"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hyperlink" Target="https://www.hillsboroughschools.org/hos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frog on a leaf&#10;&#10;Description automatically generated">
            <a:extLst>
              <a:ext uri="{FF2B5EF4-FFF2-40B4-BE49-F238E27FC236}">
                <a16:creationId xmlns:a16="http://schemas.microsoft.com/office/drawing/2014/main" id="{D59516E2-B19F-1033-81D1-37AFBF23BAB5}"/>
              </a:ext>
            </a:extLst>
          </p:cNvPr>
          <p:cNvPicPr>
            <a:picLocks noChangeAspect="1"/>
          </p:cNvPicPr>
          <p:nvPr/>
        </p:nvPicPr>
        <p:blipFill>
          <a:blip r:embed="rId2"/>
          <a:stretch>
            <a:fillRect/>
          </a:stretch>
        </p:blipFill>
        <p:spPr>
          <a:xfrm>
            <a:off x="-6690" y="-9876"/>
            <a:ext cx="12249508" cy="6865188"/>
          </a:xfrm>
          <a:prstGeom prst="rect">
            <a:avLst/>
          </a:prstGeom>
        </p:spPr>
      </p:pic>
    </p:spTree>
    <p:extLst>
      <p:ext uri="{BB962C8B-B14F-4D97-AF65-F5344CB8AC3E}">
        <p14:creationId xmlns:p14="http://schemas.microsoft.com/office/powerpoint/2010/main" val="3792350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200150"/>
          </a:xfrm>
        </p:spPr>
        <p:txBody>
          <a:bodyPr>
            <a:normAutofit fontScale="90000"/>
          </a:bodyPr>
          <a:lstStyle/>
          <a:p>
            <a:r>
              <a:rPr lang="en-US" b="1" dirty="0"/>
              <a:t>Younger siblings and neighbors</a:t>
            </a:r>
            <a:br>
              <a:rPr lang="en-US" b="1" dirty="0"/>
            </a:br>
            <a:br>
              <a:rPr lang="en-US" dirty="0"/>
            </a:br>
            <a:endParaRPr lang="en-US" dirty="0"/>
          </a:p>
        </p:txBody>
      </p:sp>
      <p:sp>
        <p:nvSpPr>
          <p:cNvPr id="3" name="Content Placeholder 2"/>
          <p:cNvSpPr>
            <a:spLocks noGrp="1"/>
          </p:cNvSpPr>
          <p:nvPr>
            <p:ph idx="1"/>
          </p:nvPr>
        </p:nvSpPr>
        <p:spPr>
          <a:xfrm>
            <a:off x="1664201" y="1615580"/>
            <a:ext cx="8048624" cy="3010902"/>
          </a:xfrm>
        </p:spPr>
        <p:txBody>
          <a:bodyPr>
            <a:normAutofit fontScale="92500" lnSpcReduction="10000"/>
          </a:bodyPr>
          <a:lstStyle/>
          <a:p>
            <a:pPr marL="0" indent="0">
              <a:buNone/>
            </a:pPr>
            <a:endParaRPr lang="en-US" b="1" dirty="0">
              <a:solidFill>
                <a:schemeClr val="tx1"/>
              </a:solidFill>
            </a:endParaRPr>
          </a:p>
          <a:p>
            <a:r>
              <a:rPr lang="en-US" b="1" dirty="0">
                <a:solidFill>
                  <a:schemeClr val="tx1"/>
                </a:solidFill>
              </a:rPr>
              <a:t>Head Start</a:t>
            </a:r>
          </a:p>
          <a:p>
            <a:pPr lvl="1"/>
            <a:r>
              <a:rPr lang="en-US" sz="1400" dirty="0"/>
              <a:t>Head Start is a federally funded, comprehensive, child development program that encompasses all aspects of a child's development and learning. The program serves children ages 3 to 4 years old. Eligibility is based on income. </a:t>
            </a:r>
          </a:p>
          <a:p>
            <a:pPr lvl="2"/>
            <a:r>
              <a:rPr lang="en-US" sz="1200" b="1" dirty="0">
                <a:solidFill>
                  <a:schemeClr val="accent1"/>
                </a:solidFill>
                <a:hlinkClick r:id="rId3"/>
              </a:rPr>
              <a:t>https://www.hillsboroughschools.org/Page/4779</a:t>
            </a:r>
            <a:endParaRPr lang="en-US" sz="1200" b="1" dirty="0">
              <a:solidFill>
                <a:schemeClr val="accent1"/>
              </a:solidFill>
            </a:endParaRPr>
          </a:p>
          <a:p>
            <a:r>
              <a:rPr lang="en-US" b="1" dirty="0">
                <a:solidFill>
                  <a:schemeClr val="tx1"/>
                </a:solidFill>
              </a:rPr>
              <a:t>Florida's Voluntary Prekindergarten Program (VPK)</a:t>
            </a:r>
          </a:p>
          <a:p>
            <a:pPr lvl="1"/>
            <a:r>
              <a:rPr lang="en-US" sz="1400" dirty="0"/>
              <a:t>All of Florida's four-year-olds have access to </a:t>
            </a:r>
            <a:r>
              <a:rPr lang="en-US" sz="1400" b="1" dirty="0"/>
              <a:t>free, quality prekindergarten programs.</a:t>
            </a:r>
          </a:p>
          <a:p>
            <a:pPr lvl="2"/>
            <a:r>
              <a:rPr lang="en-US" sz="1200" dirty="0">
                <a:solidFill>
                  <a:schemeClr val="tx1"/>
                </a:solidFill>
              </a:rPr>
              <a:t>4 years old on or before September 1</a:t>
            </a:r>
            <a:endParaRPr lang="en-US" b="1" dirty="0">
              <a:solidFill>
                <a:schemeClr val="tx1"/>
              </a:solidFill>
            </a:endParaRPr>
          </a:p>
          <a:p>
            <a:pPr lvl="2"/>
            <a:r>
              <a:rPr lang="en-US" sz="1200" dirty="0">
                <a:solidFill>
                  <a:schemeClr val="accent1"/>
                </a:solidFill>
              </a:rPr>
              <a:t>https://www.hillsboroughschools.org/Page/4780</a:t>
            </a:r>
          </a:p>
        </p:txBody>
      </p:sp>
      <p:pic>
        <p:nvPicPr>
          <p:cNvPr id="5" name="Picture 4"/>
          <p:cNvPicPr>
            <a:picLocks noChangeAspect="1"/>
          </p:cNvPicPr>
          <p:nvPr/>
        </p:nvPicPr>
        <p:blipFill>
          <a:blip r:embed="rId4"/>
          <a:stretch>
            <a:fillRect/>
          </a:stretch>
        </p:blipFill>
        <p:spPr>
          <a:xfrm>
            <a:off x="7392306" y="0"/>
            <a:ext cx="1755800" cy="161558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494912" y="2628512"/>
            <a:ext cx="2396794" cy="1406968"/>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6834" y="5535618"/>
            <a:ext cx="2618315" cy="1322382"/>
          </a:xfrm>
          <a:prstGeom prst="rect">
            <a:avLst/>
          </a:prstGeom>
        </p:spPr>
      </p:pic>
      <p:pic>
        <p:nvPicPr>
          <p:cNvPr id="8" name="Picture 7"/>
          <p:cNvPicPr>
            <a:picLocks noChangeAspect="1"/>
          </p:cNvPicPr>
          <p:nvPr/>
        </p:nvPicPr>
        <p:blipFill>
          <a:blip r:embed="rId4"/>
          <a:stretch>
            <a:fillRect/>
          </a:stretch>
        </p:blipFill>
        <p:spPr>
          <a:xfrm flipV="1">
            <a:off x="3486864" y="5037221"/>
            <a:ext cx="1755800" cy="1615580"/>
          </a:xfrm>
          <a:prstGeom prst="rect">
            <a:avLst/>
          </a:prstGeom>
        </p:spPr>
      </p:pic>
    </p:spTree>
    <p:extLst>
      <p:ext uri="{BB962C8B-B14F-4D97-AF65-F5344CB8AC3E}">
        <p14:creationId xmlns:p14="http://schemas.microsoft.com/office/powerpoint/2010/main" val="3254947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88102"/>
            <a:ext cx="8596668" cy="1200150"/>
          </a:xfrm>
        </p:spPr>
        <p:txBody>
          <a:bodyPr>
            <a:normAutofit fontScale="90000"/>
          </a:bodyPr>
          <a:lstStyle/>
          <a:p>
            <a:r>
              <a:rPr lang="en-US" b="1" dirty="0"/>
              <a:t>Kindergarten Readiness</a:t>
            </a:r>
            <a:br>
              <a:rPr lang="en-US" b="1" dirty="0"/>
            </a:br>
            <a:br>
              <a:rPr lang="en-US" dirty="0"/>
            </a:br>
            <a:endParaRPr lang="en-US" dirty="0"/>
          </a:p>
        </p:txBody>
      </p:sp>
      <p:sp>
        <p:nvSpPr>
          <p:cNvPr id="3" name="Content Placeholder 2"/>
          <p:cNvSpPr>
            <a:spLocks noGrp="1"/>
          </p:cNvSpPr>
          <p:nvPr>
            <p:ph idx="1"/>
          </p:nvPr>
        </p:nvSpPr>
        <p:spPr>
          <a:xfrm>
            <a:off x="2193981" y="705048"/>
            <a:ext cx="7804038" cy="5040767"/>
          </a:xfrm>
        </p:spPr>
        <p:txBody>
          <a:bodyPr>
            <a:normAutofit/>
          </a:bodyPr>
          <a:lstStyle/>
          <a:p>
            <a:endParaRPr lang="en-US" dirty="0"/>
          </a:p>
          <a:p>
            <a:r>
              <a:rPr lang="en-US" dirty="0"/>
              <a:t>Academic Expectations of a Kindergarten Student</a:t>
            </a:r>
          </a:p>
          <a:p>
            <a:pPr lvl="1"/>
            <a:r>
              <a:rPr lang="en-US" dirty="0"/>
              <a:t>Knowledge of letters &amp; sounds, numbers, ability to focus on tasks</a:t>
            </a:r>
          </a:p>
          <a:p>
            <a:pPr lvl="1"/>
            <a:r>
              <a:rPr lang="en-US" dirty="0"/>
              <a:t>Plays well with others, shares, resolves conflicts with words</a:t>
            </a:r>
          </a:p>
          <a:p>
            <a:pPr lvl="1"/>
            <a:r>
              <a:rPr lang="en-US" dirty="0"/>
              <a:t>Opportunities to play with other children, sports, park</a:t>
            </a:r>
          </a:p>
          <a:p>
            <a:pPr lvl="1"/>
            <a:r>
              <a:rPr lang="en-US" dirty="0"/>
              <a:t>Throwing, skipping, monkey bars</a:t>
            </a:r>
          </a:p>
          <a:p>
            <a:pPr lvl="1"/>
            <a:r>
              <a:rPr lang="en-US" dirty="0"/>
              <a:t>Use pencils, pens, markers, cutting with safety scissors, tweezers, &amp; buttoning</a:t>
            </a:r>
          </a:p>
          <a:p>
            <a:pPr lvl="1"/>
            <a:r>
              <a:rPr lang="en-US" dirty="0"/>
              <a:t>Self-control, avoids melt downs, able to wait for a turn, comfortable with new environments and with new people </a:t>
            </a:r>
          </a:p>
          <a:p>
            <a:pPr lvl="1"/>
            <a:r>
              <a:rPr lang="en-US" dirty="0"/>
              <a:t>Visit a variety of places like libraries, museums, future school</a:t>
            </a:r>
          </a:p>
          <a:p>
            <a:pPr lvl="1"/>
            <a:r>
              <a:rPr lang="en-US" dirty="0"/>
              <a:t>Prepare your child for the role of “student”</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Summer Programs Available</a:t>
            </a:r>
          </a:p>
          <a:p>
            <a:pPr marL="742950" marR="0" lvl="1" indent="-28575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en-US" sz="16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hlinkClick r:id="rId3"/>
              </a:rPr>
              <a:t>https://www.floridaearlylearning.com/vpk/families</a:t>
            </a:r>
            <a:endParaRPr kumimoji="0" lang="en-US" sz="16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L="0" indent="0">
              <a:buNone/>
            </a:pPr>
            <a:endParaRPr lang="en-US" dirty="0"/>
          </a:p>
          <a:p>
            <a:endParaRPr lang="en-US" dirty="0"/>
          </a:p>
        </p:txBody>
      </p:sp>
      <p:pic>
        <p:nvPicPr>
          <p:cNvPr id="5" name="Picture 4"/>
          <p:cNvPicPr>
            <a:picLocks noChangeAspect="1"/>
          </p:cNvPicPr>
          <p:nvPr/>
        </p:nvPicPr>
        <p:blipFill>
          <a:blip r:embed="rId4"/>
          <a:stretch>
            <a:fillRect/>
          </a:stretch>
        </p:blipFill>
        <p:spPr>
          <a:xfrm>
            <a:off x="7816708" y="0"/>
            <a:ext cx="1755800" cy="161558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666750" y="1968169"/>
            <a:ext cx="3228975" cy="1895475"/>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6835" y="5657850"/>
            <a:ext cx="2376296" cy="1200150"/>
          </a:xfrm>
          <a:prstGeom prst="rect">
            <a:avLst/>
          </a:prstGeom>
        </p:spPr>
      </p:pic>
    </p:spTree>
    <p:extLst>
      <p:ext uri="{BB962C8B-B14F-4D97-AF65-F5344CB8AC3E}">
        <p14:creationId xmlns:p14="http://schemas.microsoft.com/office/powerpoint/2010/main" val="1966909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200150"/>
          </a:xfrm>
        </p:spPr>
        <p:txBody>
          <a:bodyPr>
            <a:normAutofit fontScale="90000"/>
          </a:bodyPr>
          <a:lstStyle/>
          <a:p>
            <a:r>
              <a:rPr lang="en-US" b="1" dirty="0"/>
              <a:t>Resources</a:t>
            </a:r>
            <a:br>
              <a:rPr lang="en-US" b="1" dirty="0"/>
            </a:br>
            <a:br>
              <a:rPr lang="en-US" dirty="0"/>
            </a:br>
            <a:endParaRPr lang="en-US" dirty="0"/>
          </a:p>
        </p:txBody>
      </p:sp>
      <p:sp>
        <p:nvSpPr>
          <p:cNvPr id="3" name="Content Placeholder 2"/>
          <p:cNvSpPr>
            <a:spLocks noGrp="1"/>
          </p:cNvSpPr>
          <p:nvPr>
            <p:ph idx="1"/>
          </p:nvPr>
        </p:nvSpPr>
        <p:spPr>
          <a:xfrm>
            <a:off x="2209799" y="1540043"/>
            <a:ext cx="8023261" cy="4377872"/>
          </a:xfrm>
        </p:spPr>
        <p:txBody>
          <a:bodyPr vert="horz" lIns="91440" tIns="45720" rIns="91440" bIns="45720" rtlCol="0" anchor="t">
            <a:normAutofit/>
          </a:bodyPr>
          <a:lstStyle/>
          <a:p>
            <a:r>
              <a:rPr lang="en-US" dirty="0">
                <a:solidFill>
                  <a:schemeClr val="tx1"/>
                </a:solidFill>
              </a:rPr>
              <a:t>Florida’s Division of Early Learning</a:t>
            </a:r>
          </a:p>
          <a:p>
            <a:pPr lvl="1"/>
            <a:r>
              <a:rPr lang="en-US"/>
              <a:t>Development Standards document – Birth to Kindergarten:  </a:t>
            </a:r>
            <a:r>
              <a:rPr lang="en-US" dirty="0">
                <a:ea typeface="+mn-lt"/>
                <a:cs typeface="+mn-lt"/>
                <a:hlinkClick r:id="rId2"/>
              </a:rPr>
              <a:t>Division of Early Learning - Early Learning and Developmental Standards</a:t>
            </a:r>
            <a:endParaRPr lang="en-US" dirty="0"/>
          </a:p>
          <a:p>
            <a:pPr indent="-285750">
              <a:buFont typeface="Wingdings" panose="05000000000000000000" pitchFamily="2" charset="2"/>
              <a:buChar char="Ø"/>
            </a:pPr>
            <a:endParaRPr lang="en-US" dirty="0"/>
          </a:p>
          <a:p>
            <a:r>
              <a:rPr lang="en-US" dirty="0">
                <a:solidFill>
                  <a:schemeClr val="tx1"/>
                </a:solidFill>
              </a:rPr>
              <a:t>Kindergarten Readiness Checklist</a:t>
            </a:r>
          </a:p>
          <a:p>
            <a:pPr lvl="1"/>
            <a:r>
              <a:rPr lang="en-US" dirty="0">
                <a:hlinkClick r:id="rId3"/>
              </a:rPr>
              <a:t>https://bit.ly/KindergartenReadyChecklist</a:t>
            </a:r>
            <a:endParaRPr lang="en-US" dirty="0"/>
          </a:p>
          <a:p>
            <a:pPr lvl="1"/>
            <a:endParaRPr lang="en-US" dirty="0"/>
          </a:p>
          <a:p>
            <a:r>
              <a:rPr lang="en-US" sz="1600" dirty="0">
                <a:solidFill>
                  <a:schemeClr val="tx1"/>
                </a:solidFill>
              </a:rPr>
              <a:t>Florida’s Division of Early Learning Monthly Parent Newsletters </a:t>
            </a:r>
          </a:p>
          <a:p>
            <a:pPr lvl="1"/>
            <a:r>
              <a:rPr lang="en-US" sz="1400" dirty="0">
                <a:solidFill>
                  <a:srgbClr val="99CA3C"/>
                </a:solidFill>
                <a:ea typeface="+mn-lt"/>
                <a:cs typeface="+mn-lt"/>
                <a:hlinkClick r:id="rId4"/>
              </a:rPr>
              <a:t>Parents</a:t>
            </a:r>
            <a:r>
              <a:rPr lang="en-US" sz="1400" dirty="0">
                <a:solidFill>
                  <a:srgbClr val="99CA3C"/>
                </a:solidFill>
                <a:ea typeface="+mn-lt"/>
                <a:cs typeface="+mn-lt"/>
                <a:hlinkClick r:id="rId4">
                  <a:extLst>
                    <a:ext uri="{A12FA001-AC4F-418D-AE19-62706E023703}">
                      <ahyp:hlinkClr xmlns:ahyp="http://schemas.microsoft.com/office/drawing/2018/hyperlinkcolor" val="tx"/>
                    </a:ext>
                  </a:extLst>
                </a:hlinkClick>
              </a:rPr>
              <a:t>’ Pages Monthly Newsletter</a:t>
            </a:r>
            <a:endParaRPr lang="en-US" sz="1400" dirty="0"/>
          </a:p>
          <a:p>
            <a:endParaRPr lang="en-US" dirty="0"/>
          </a:p>
          <a:p>
            <a:r>
              <a:rPr lang="en-US" sz="1600" dirty="0">
                <a:solidFill>
                  <a:schemeClr val="tx1"/>
                </a:solidFill>
              </a:rPr>
              <a:t>Florida’s Division of Early Learning Family Videos </a:t>
            </a:r>
          </a:p>
          <a:p>
            <a:pPr lvl="1"/>
            <a:r>
              <a:rPr lang="en-US" sz="1400" dirty="0">
                <a:solidFill>
                  <a:srgbClr val="99CA3C"/>
                </a:solidFill>
                <a:ea typeface="+mn-lt"/>
                <a:cs typeface="+mn-lt"/>
                <a:hlinkClick r:id="rId5"/>
              </a:rPr>
              <a:t>Family Education Videos</a:t>
            </a:r>
            <a:endParaRPr lang="en-US" sz="1400" dirty="0"/>
          </a:p>
          <a:p>
            <a:endParaRPr lang="en-US" dirty="0"/>
          </a:p>
        </p:txBody>
      </p:sp>
      <p:pic>
        <p:nvPicPr>
          <p:cNvPr id="5" name="Picture 4"/>
          <p:cNvPicPr>
            <a:picLocks noChangeAspect="1"/>
          </p:cNvPicPr>
          <p:nvPr/>
        </p:nvPicPr>
        <p:blipFill>
          <a:blip r:embed="rId6"/>
          <a:stretch>
            <a:fillRect/>
          </a:stretch>
        </p:blipFill>
        <p:spPr>
          <a:xfrm>
            <a:off x="7392306" y="0"/>
            <a:ext cx="1755800" cy="161558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66750" y="1968169"/>
            <a:ext cx="3228975" cy="1895475"/>
          </a:xfrm>
          <a:prstGeom prst="rect">
            <a:avLst/>
          </a:prstGeom>
        </p:spPr>
      </p:pic>
    </p:spTree>
    <p:extLst>
      <p:ext uri="{BB962C8B-B14F-4D97-AF65-F5344CB8AC3E}">
        <p14:creationId xmlns:p14="http://schemas.microsoft.com/office/powerpoint/2010/main" val="3358173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200150"/>
          </a:xfrm>
        </p:spPr>
        <p:txBody>
          <a:bodyPr>
            <a:normAutofit fontScale="90000"/>
          </a:bodyPr>
          <a:lstStyle/>
          <a:p>
            <a:r>
              <a:rPr lang="en-US" b="1" dirty="0"/>
              <a:t>Resources</a:t>
            </a:r>
            <a:br>
              <a:rPr lang="en-US" b="1" dirty="0"/>
            </a:br>
            <a:br>
              <a:rPr lang="en-US" dirty="0"/>
            </a:br>
            <a:endParaRPr lang="en-US" dirty="0"/>
          </a:p>
        </p:txBody>
      </p:sp>
      <p:sp>
        <p:nvSpPr>
          <p:cNvPr id="3" name="Content Placeholder 2"/>
          <p:cNvSpPr>
            <a:spLocks noGrp="1"/>
          </p:cNvSpPr>
          <p:nvPr>
            <p:ph idx="1"/>
          </p:nvPr>
        </p:nvSpPr>
        <p:spPr>
          <a:xfrm>
            <a:off x="2209800" y="1540043"/>
            <a:ext cx="7064202" cy="3954378"/>
          </a:xfrm>
        </p:spPr>
        <p:txBody>
          <a:bodyPr>
            <a:normAutofit lnSpcReduction="10000"/>
          </a:bodyPr>
          <a:lstStyle/>
          <a:p>
            <a:r>
              <a:rPr lang="en-US" dirty="0">
                <a:solidFill>
                  <a:schemeClr val="accent1"/>
                </a:solidFill>
              </a:rPr>
              <a:t>VROOM.org</a:t>
            </a:r>
          </a:p>
          <a:p>
            <a:pPr lvl="1"/>
            <a:r>
              <a:rPr lang="en-US" dirty="0"/>
              <a:t>Vroom is a global program of the Bezos Family Foundation. FREE, science-based tips and tools help parents and caregivers give children a great start in life today—and an even better future.</a:t>
            </a:r>
          </a:p>
          <a:p>
            <a:r>
              <a:rPr lang="en-US" dirty="0">
                <a:solidFill>
                  <a:schemeClr val="accent1"/>
                </a:solidFill>
              </a:rPr>
              <a:t>PBSkids.org</a:t>
            </a:r>
          </a:p>
          <a:p>
            <a:pPr lvl="1"/>
            <a:r>
              <a:rPr lang="en-US" dirty="0"/>
              <a:t>PBS KIDS is here to help no matter what learning situation your family is facing this year. Every week, we’ll provide a new at-home learning topic with activities, games, and articles — featuring your favorite PBS KIDS characters like Daniel Tiger, Elmo, and the Kratt brothers — to keep your child learning through play.</a:t>
            </a:r>
          </a:p>
          <a:p>
            <a:r>
              <a:rPr lang="en-US" dirty="0">
                <a:solidFill>
                  <a:schemeClr val="accent1"/>
                </a:solidFill>
              </a:rPr>
              <a:t>JumpStart.com</a:t>
            </a:r>
          </a:p>
          <a:p>
            <a:pPr lvl="1"/>
            <a:r>
              <a:rPr lang="en-US" dirty="0"/>
              <a:t>Readily available educational resources for parents, teachers and students make the process of learning and teaching a lot easier and more fun for everyone. </a:t>
            </a:r>
          </a:p>
          <a:p>
            <a:pPr marL="0" indent="0">
              <a:buNone/>
            </a:pPr>
            <a:endParaRPr lang="en-US" dirty="0"/>
          </a:p>
          <a:p>
            <a:endParaRPr lang="en-US" dirty="0"/>
          </a:p>
        </p:txBody>
      </p:sp>
      <p:pic>
        <p:nvPicPr>
          <p:cNvPr id="5" name="Picture 4"/>
          <p:cNvPicPr>
            <a:picLocks noChangeAspect="1"/>
          </p:cNvPicPr>
          <p:nvPr/>
        </p:nvPicPr>
        <p:blipFill>
          <a:blip r:embed="rId2"/>
          <a:stretch>
            <a:fillRect/>
          </a:stretch>
        </p:blipFill>
        <p:spPr>
          <a:xfrm>
            <a:off x="7392306" y="0"/>
            <a:ext cx="1755800" cy="161558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666750" y="1968169"/>
            <a:ext cx="3228975" cy="1895475"/>
          </a:xfrm>
          <a:prstGeom prst="rect">
            <a:avLst/>
          </a:prstGeom>
        </p:spPr>
      </p:pic>
    </p:spTree>
    <p:extLst>
      <p:ext uri="{BB962C8B-B14F-4D97-AF65-F5344CB8AC3E}">
        <p14:creationId xmlns:p14="http://schemas.microsoft.com/office/powerpoint/2010/main" val="2160528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Florida Prepaid Scholarship Drawing</a:t>
            </a:r>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86834" y="1616765"/>
            <a:ext cx="2524453" cy="3157149"/>
          </a:xfrm>
        </p:spPr>
      </p:pic>
      <p:pic>
        <p:nvPicPr>
          <p:cNvPr id="2" name="Picture 1">
            <a:extLst>
              <a:ext uri="{FF2B5EF4-FFF2-40B4-BE49-F238E27FC236}">
                <a16:creationId xmlns:a16="http://schemas.microsoft.com/office/drawing/2014/main" id="{6C4CDA98-7AF7-40D6-A04F-E96C0B140B9A}"/>
              </a:ext>
            </a:extLst>
          </p:cNvPr>
          <p:cNvPicPr>
            <a:picLocks noChangeAspect="1"/>
          </p:cNvPicPr>
          <p:nvPr/>
        </p:nvPicPr>
        <p:blipFill>
          <a:blip r:embed="rId4"/>
          <a:stretch>
            <a:fillRect/>
          </a:stretch>
        </p:blipFill>
        <p:spPr>
          <a:xfrm>
            <a:off x="4257439" y="1408603"/>
            <a:ext cx="4711148" cy="4839797"/>
          </a:xfrm>
          <a:prstGeom prst="rect">
            <a:avLst/>
          </a:prstGeom>
        </p:spPr>
      </p:pic>
    </p:spTree>
    <p:extLst>
      <p:ext uri="{BB962C8B-B14F-4D97-AF65-F5344CB8AC3E}">
        <p14:creationId xmlns:p14="http://schemas.microsoft.com/office/powerpoint/2010/main" val="3258456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Questions and Answers</a:t>
            </a:r>
          </a:p>
        </p:txBody>
      </p:sp>
      <p:sp>
        <p:nvSpPr>
          <p:cNvPr id="3" name="Content Placeholder 2">
            <a:extLst>
              <a:ext uri="{FF2B5EF4-FFF2-40B4-BE49-F238E27FC236}">
                <a16:creationId xmlns:a16="http://schemas.microsoft.com/office/drawing/2014/main" id="{1DE3B8E3-E712-C2F7-7C91-F7685706E66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717192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77677"/>
          </a:xfrm>
        </p:spPr>
        <p:txBody>
          <a:bodyPr>
            <a:normAutofit fontScale="90000"/>
          </a:bodyPr>
          <a:lstStyle/>
          <a:p>
            <a:r>
              <a:rPr lang="en-US" b="1" dirty="0"/>
              <a:t>Important Contact Information</a:t>
            </a:r>
            <a:br>
              <a:rPr lang="en-US" b="1" dirty="0"/>
            </a:br>
            <a:br>
              <a:rPr lang="en-US" dirty="0"/>
            </a:br>
            <a:endParaRPr lang="en-US" dirty="0"/>
          </a:p>
        </p:txBody>
      </p:sp>
      <p:sp>
        <p:nvSpPr>
          <p:cNvPr id="3" name="Content Placeholder 2"/>
          <p:cNvSpPr>
            <a:spLocks noGrp="1"/>
          </p:cNvSpPr>
          <p:nvPr>
            <p:ph idx="1"/>
          </p:nvPr>
        </p:nvSpPr>
        <p:spPr>
          <a:xfrm>
            <a:off x="2209800" y="1487277"/>
            <a:ext cx="7064202" cy="4231612"/>
          </a:xfrm>
        </p:spPr>
        <p:txBody>
          <a:bodyPr/>
          <a:lstStyle/>
          <a:p>
            <a:r>
              <a:rPr lang="en-US" dirty="0"/>
              <a:t>School Phone Number:</a:t>
            </a:r>
          </a:p>
          <a:p>
            <a:pPr lvl="1"/>
            <a:r>
              <a:rPr lang="es-DO" dirty="0">
                <a:solidFill>
                  <a:srgbClr val="FF0000"/>
                </a:solidFill>
              </a:rPr>
              <a:t>813-757-9300</a:t>
            </a:r>
          </a:p>
          <a:p>
            <a:r>
              <a:rPr lang="en-US" dirty="0"/>
              <a:t>School Email Address:</a:t>
            </a:r>
          </a:p>
          <a:p>
            <a:pPr lvl="1"/>
            <a:r>
              <a:rPr lang="es-DO" dirty="0">
                <a:solidFill>
                  <a:srgbClr val="FF0000"/>
                </a:solidFill>
              </a:rPr>
              <a:t>Erika.ortega@hcps.net</a:t>
            </a:r>
          </a:p>
          <a:p>
            <a:r>
              <a:rPr lang="en-US" dirty="0"/>
              <a:t>School Website &amp; Social Media:</a:t>
            </a:r>
          </a:p>
          <a:p>
            <a:pPr lvl="1"/>
            <a:r>
              <a:rPr lang="en-US" dirty="0">
                <a:hlinkClick r:id="rId2"/>
              </a:rPr>
              <a:t>Bryan Plant City Elementary / Homepage</a:t>
            </a:r>
            <a:endParaRPr lang="es-DO" dirty="0">
              <a:solidFill>
                <a:srgbClr val="FF0000"/>
              </a:solidFill>
            </a:endParaRPr>
          </a:p>
          <a:p>
            <a:pPr lvl="1"/>
            <a:r>
              <a:rPr lang="en-US" dirty="0">
                <a:solidFill>
                  <a:srgbClr val="FF0000"/>
                </a:solidFill>
              </a:rPr>
              <a:t>Facebook: Bryan Elementary School</a:t>
            </a:r>
            <a:endParaRPr lang="en-US" dirty="0"/>
          </a:p>
          <a:p>
            <a:r>
              <a:rPr lang="en-US" dirty="0"/>
              <a:t>School Hours:</a:t>
            </a:r>
          </a:p>
          <a:p>
            <a:pPr lvl="1"/>
            <a:r>
              <a:rPr lang="es-DO" dirty="0">
                <a:solidFill>
                  <a:srgbClr val="FF0000"/>
                </a:solidFill>
              </a:rPr>
              <a:t>M- 7:10-12:55</a:t>
            </a:r>
          </a:p>
          <a:p>
            <a:pPr lvl="1"/>
            <a:r>
              <a:rPr lang="es-DO" dirty="0">
                <a:solidFill>
                  <a:srgbClr val="FF0000"/>
                </a:solidFill>
              </a:rPr>
              <a:t>Tues – </a:t>
            </a:r>
            <a:r>
              <a:rPr lang="es-DO" dirty="0" err="1">
                <a:solidFill>
                  <a:srgbClr val="FF0000"/>
                </a:solidFill>
              </a:rPr>
              <a:t>Fri</a:t>
            </a:r>
            <a:r>
              <a:rPr lang="es-DO" dirty="0">
                <a:solidFill>
                  <a:srgbClr val="FF0000"/>
                </a:solidFill>
              </a:rPr>
              <a:t> 7:10-1:55</a:t>
            </a:r>
          </a:p>
          <a:p>
            <a:endParaRPr lang="en-US" dirty="0"/>
          </a:p>
        </p:txBody>
      </p:sp>
      <p:pic>
        <p:nvPicPr>
          <p:cNvPr id="5" name="Picture 4"/>
          <p:cNvPicPr>
            <a:picLocks noChangeAspect="1"/>
          </p:cNvPicPr>
          <p:nvPr/>
        </p:nvPicPr>
        <p:blipFill>
          <a:blip r:embed="rId3"/>
          <a:stretch>
            <a:fillRect/>
          </a:stretch>
        </p:blipFill>
        <p:spPr>
          <a:xfrm>
            <a:off x="7392306" y="0"/>
            <a:ext cx="1755800" cy="161558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66750" y="1968169"/>
            <a:ext cx="3228975" cy="1895475"/>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0844" y="5728317"/>
            <a:ext cx="1996825" cy="1008498"/>
          </a:xfrm>
          <a:prstGeom prst="rect">
            <a:avLst/>
          </a:prstGeom>
        </p:spPr>
      </p:pic>
    </p:spTree>
    <p:extLst>
      <p:ext uri="{BB962C8B-B14F-4D97-AF65-F5344CB8AC3E}">
        <p14:creationId xmlns:p14="http://schemas.microsoft.com/office/powerpoint/2010/main" val="39188759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een frog on a leaf&#10;&#10;Description automatically generated">
            <a:extLst>
              <a:ext uri="{FF2B5EF4-FFF2-40B4-BE49-F238E27FC236}">
                <a16:creationId xmlns:a16="http://schemas.microsoft.com/office/drawing/2014/main" id="{B86319F5-7C2A-1922-922D-31ACE08CC8E3}"/>
              </a:ext>
            </a:extLst>
          </p:cNvPr>
          <p:cNvPicPr>
            <a:picLocks noChangeAspect="1"/>
          </p:cNvPicPr>
          <p:nvPr/>
        </p:nvPicPr>
        <p:blipFill>
          <a:blip r:embed="rId2"/>
          <a:stretch>
            <a:fillRect/>
          </a:stretch>
        </p:blipFill>
        <p:spPr>
          <a:xfrm>
            <a:off x="-51661" y="-72805"/>
            <a:ext cx="12249508" cy="6937074"/>
          </a:xfrm>
          <a:prstGeom prst="rect">
            <a:avLst/>
          </a:prstGeom>
        </p:spPr>
      </p:pic>
    </p:spTree>
    <p:extLst>
      <p:ext uri="{BB962C8B-B14F-4D97-AF65-F5344CB8AC3E}">
        <p14:creationId xmlns:p14="http://schemas.microsoft.com/office/powerpoint/2010/main" val="2593048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843" y="580845"/>
            <a:ext cx="8596668" cy="3222479"/>
          </a:xfrm>
        </p:spPr>
        <p:txBody>
          <a:bodyPr>
            <a:normAutofit fontScale="90000"/>
          </a:bodyPr>
          <a:lstStyle/>
          <a:p>
            <a:r>
              <a:rPr lang="en-US" sz="4400" b="1" dirty="0"/>
              <a:t>Welcome Parents</a:t>
            </a:r>
            <a:br>
              <a:rPr lang="en-US" b="1" dirty="0"/>
            </a:br>
            <a:br>
              <a:rPr lang="en-US" b="1" dirty="0"/>
            </a:br>
            <a:r>
              <a:rPr lang="en-US" sz="3100" b="1" dirty="0"/>
              <a:t>We are excited to welcome your </a:t>
            </a:r>
            <a:br>
              <a:rPr lang="en-US" sz="3100" b="1" dirty="0"/>
            </a:br>
            <a:r>
              <a:rPr lang="en-US" sz="3100" b="1" dirty="0"/>
              <a:t>child to Kindergarten! Freddy the frog is here to help you with steps and tips along your way to Kindergarten!</a:t>
            </a:r>
            <a:br>
              <a:rPr lang="en-US" dirty="0"/>
            </a:br>
            <a:endParaRPr lang="en-US" dirty="0"/>
          </a:p>
        </p:txBody>
      </p:sp>
      <p:sp>
        <p:nvSpPr>
          <p:cNvPr id="3" name="Content Placeholder 2"/>
          <p:cNvSpPr>
            <a:spLocks noGrp="1"/>
          </p:cNvSpPr>
          <p:nvPr>
            <p:ph idx="1"/>
          </p:nvPr>
        </p:nvSpPr>
        <p:spPr>
          <a:xfrm>
            <a:off x="734843" y="3188539"/>
            <a:ext cx="8596668" cy="3241012"/>
          </a:xfrm>
        </p:spPr>
        <p:txBody>
          <a:bodyPr vert="horz" lIns="91440" tIns="45720" rIns="91440" bIns="45720" rtlCol="0" anchor="t">
            <a:normAutofit/>
          </a:bodyPr>
          <a:lstStyle/>
          <a:p>
            <a:endParaRPr lang="en-US" dirty="0"/>
          </a:p>
          <a:p>
            <a:r>
              <a:rPr lang="en-US" dirty="0"/>
              <a:t>8:30 – Welcome</a:t>
            </a:r>
          </a:p>
          <a:p>
            <a:r>
              <a:rPr lang="en-US" dirty="0"/>
              <a:t>8:35 – Presentation</a:t>
            </a:r>
          </a:p>
          <a:p>
            <a:r>
              <a:rPr lang="en-US" dirty="0"/>
              <a:t>9:00 – Tour</a:t>
            </a:r>
          </a:p>
          <a:p>
            <a:r>
              <a:rPr lang="en-US" dirty="0"/>
              <a:t>9:20 – Registration paperwork</a:t>
            </a:r>
          </a:p>
        </p:txBody>
      </p:sp>
      <p:pic>
        <p:nvPicPr>
          <p:cNvPr id="5" name="Picture 4"/>
          <p:cNvPicPr>
            <a:picLocks noChangeAspect="1"/>
          </p:cNvPicPr>
          <p:nvPr/>
        </p:nvPicPr>
        <p:blipFill>
          <a:blip r:embed="rId2"/>
          <a:stretch>
            <a:fillRect/>
          </a:stretch>
        </p:blipFill>
        <p:spPr>
          <a:xfrm>
            <a:off x="7470238" y="4335311"/>
            <a:ext cx="1755800" cy="161558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7806" y="1"/>
            <a:ext cx="3228975" cy="170497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834" y="5475888"/>
            <a:ext cx="2736581" cy="1382112"/>
          </a:xfrm>
          <a:prstGeom prst="rect">
            <a:avLst/>
          </a:prstGeom>
        </p:spPr>
      </p:pic>
    </p:spTree>
    <p:extLst>
      <p:ext uri="{BB962C8B-B14F-4D97-AF65-F5344CB8AC3E}">
        <p14:creationId xmlns:p14="http://schemas.microsoft.com/office/powerpoint/2010/main" val="1918287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918" y="5475888"/>
            <a:ext cx="2736581" cy="1382112"/>
          </a:xfrm>
          <a:prstGeom prst="rect">
            <a:avLst/>
          </a:prstGeom>
        </p:spPr>
      </p:pic>
      <p:sp>
        <p:nvSpPr>
          <p:cNvPr id="2" name="Title 1"/>
          <p:cNvSpPr>
            <a:spLocks noGrp="1"/>
          </p:cNvSpPr>
          <p:nvPr>
            <p:ph type="title"/>
          </p:nvPr>
        </p:nvSpPr>
        <p:spPr>
          <a:xfrm>
            <a:off x="677334" y="609600"/>
            <a:ext cx="8596668" cy="1373109"/>
          </a:xfrm>
        </p:spPr>
        <p:txBody>
          <a:bodyPr>
            <a:normAutofit fontScale="90000"/>
          </a:bodyPr>
          <a:lstStyle/>
          <a:p>
            <a:r>
              <a:rPr lang="en-US" b="1" dirty="0"/>
              <a:t>Meet your Principal</a:t>
            </a:r>
            <a:br>
              <a:rPr lang="en-US" b="1" dirty="0"/>
            </a:br>
            <a:r>
              <a:rPr lang="en-US" b="1" dirty="0"/>
              <a:t>and Kindergarten Teachers</a:t>
            </a:r>
            <a:br>
              <a:rPr lang="en-US" dirty="0"/>
            </a:br>
            <a:br>
              <a:rPr lang="en-US" dirty="0"/>
            </a:br>
            <a:endParaRPr lang="en-US" dirty="0"/>
          </a:p>
        </p:txBody>
      </p:sp>
      <p:sp>
        <p:nvSpPr>
          <p:cNvPr id="3" name="Content Placeholder 2"/>
          <p:cNvSpPr>
            <a:spLocks noGrp="1"/>
          </p:cNvSpPr>
          <p:nvPr>
            <p:ph idx="1"/>
          </p:nvPr>
        </p:nvSpPr>
        <p:spPr>
          <a:xfrm>
            <a:off x="677334" y="1768012"/>
            <a:ext cx="9736666" cy="4805508"/>
          </a:xfrm>
        </p:spPr>
        <p:txBody>
          <a:bodyPr/>
          <a:lstStyle/>
          <a:p>
            <a:r>
              <a:rPr lang="en-US" sz="1400" b="1" dirty="0"/>
              <a:t>Principal – </a:t>
            </a:r>
            <a:r>
              <a:rPr lang="en-US" sz="1400" b="1" dirty="0" err="1"/>
              <a:t>Tamethea</a:t>
            </a:r>
            <a:r>
              <a:rPr lang="en-US" sz="1400" b="1" dirty="0"/>
              <a:t> Simmons</a:t>
            </a:r>
          </a:p>
          <a:p>
            <a:r>
              <a:rPr lang="en-US" sz="1400" b="1" dirty="0"/>
              <a:t>Assistant Principal – Lara Barone</a:t>
            </a:r>
          </a:p>
          <a:p>
            <a:r>
              <a:rPr lang="en-US" sz="1400" b="1" dirty="0"/>
              <a:t>DP Clerk – Attendance, Registration, etc. – Erika Ortega</a:t>
            </a:r>
          </a:p>
          <a:p>
            <a:r>
              <a:rPr lang="en-US" sz="1400" b="1" dirty="0"/>
              <a:t>Guidance Counselor – Cass Hanford</a:t>
            </a:r>
          </a:p>
          <a:p>
            <a:r>
              <a:rPr lang="en-US" sz="1400" b="1" dirty="0"/>
              <a:t>Social Worker – Cristina Villagomez</a:t>
            </a:r>
          </a:p>
          <a:p>
            <a:r>
              <a:rPr lang="en-US" sz="1400" b="1" dirty="0"/>
              <a:t>ELL Resource Teacher – Maria Chavez</a:t>
            </a:r>
          </a:p>
          <a:p>
            <a:r>
              <a:rPr lang="en-US" sz="1400" b="1" dirty="0"/>
              <a:t>ESE Specialist – Elizabeth </a:t>
            </a:r>
            <a:r>
              <a:rPr lang="en-US" sz="1400" b="1" dirty="0" err="1"/>
              <a:t>VandeSande</a:t>
            </a:r>
            <a:endParaRPr lang="en-US" sz="1400" b="1" dirty="0"/>
          </a:p>
          <a:p>
            <a:r>
              <a:rPr lang="en-US" sz="1400" b="1" dirty="0"/>
              <a:t>Reading Coach – Kim Sheppard</a:t>
            </a:r>
          </a:p>
          <a:p>
            <a:r>
              <a:rPr lang="en-US" sz="1400" b="1" dirty="0"/>
              <a:t>Reading Resource – Sheila Bates</a:t>
            </a:r>
          </a:p>
          <a:p>
            <a:r>
              <a:rPr lang="en-US" sz="1400" b="1" dirty="0"/>
              <a:t>Math Coach – Scott Ellis</a:t>
            </a:r>
          </a:p>
          <a:p>
            <a:r>
              <a:rPr lang="en-US" sz="1400" b="1" dirty="0"/>
              <a:t>Science Coach – Melissa Lockett</a:t>
            </a:r>
          </a:p>
          <a:p>
            <a:endParaRPr lang="en-US" dirty="0"/>
          </a:p>
          <a:p>
            <a:endParaRPr lang="en-US" dirty="0"/>
          </a:p>
        </p:txBody>
      </p:sp>
      <p:pic>
        <p:nvPicPr>
          <p:cNvPr id="5" name="Picture 4"/>
          <p:cNvPicPr>
            <a:picLocks noChangeAspect="1"/>
          </p:cNvPicPr>
          <p:nvPr/>
        </p:nvPicPr>
        <p:blipFill>
          <a:blip r:embed="rId4"/>
          <a:stretch>
            <a:fillRect/>
          </a:stretch>
        </p:blipFill>
        <p:spPr>
          <a:xfrm>
            <a:off x="7193785" y="161083"/>
            <a:ext cx="1755800" cy="1615580"/>
          </a:xfrm>
          <a:prstGeom prst="rect">
            <a:avLst/>
          </a:prstGeom>
        </p:spPr>
      </p:pic>
    </p:spTree>
    <p:extLst>
      <p:ext uri="{BB962C8B-B14F-4D97-AF65-F5344CB8AC3E}">
        <p14:creationId xmlns:p14="http://schemas.microsoft.com/office/powerpoint/2010/main" val="1236646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73109"/>
          </a:xfrm>
        </p:spPr>
        <p:txBody>
          <a:bodyPr>
            <a:normAutofit fontScale="90000"/>
          </a:bodyPr>
          <a:lstStyle/>
          <a:p>
            <a:r>
              <a:rPr lang="en-US" b="1" dirty="0"/>
              <a:t>Meet your Principal</a:t>
            </a:r>
            <a:br>
              <a:rPr lang="en-US" b="1" dirty="0"/>
            </a:br>
            <a:r>
              <a:rPr lang="en-US" b="1" dirty="0"/>
              <a:t>and Kindergarten Teachers</a:t>
            </a:r>
            <a:br>
              <a:rPr lang="en-US" dirty="0"/>
            </a:br>
            <a:br>
              <a:rPr lang="en-US" dirty="0"/>
            </a:br>
            <a:endParaRPr lang="en-US" dirty="0"/>
          </a:p>
        </p:txBody>
      </p:sp>
      <p:sp>
        <p:nvSpPr>
          <p:cNvPr id="3" name="Content Placeholder 2"/>
          <p:cNvSpPr>
            <a:spLocks noGrp="1"/>
          </p:cNvSpPr>
          <p:nvPr>
            <p:ph idx="1"/>
          </p:nvPr>
        </p:nvSpPr>
        <p:spPr>
          <a:xfrm>
            <a:off x="377536" y="1711641"/>
            <a:ext cx="8596668" cy="4018599"/>
          </a:xfrm>
        </p:spPr>
        <p:txBody>
          <a:bodyPr>
            <a:normAutofit lnSpcReduction="10000"/>
          </a:bodyPr>
          <a:lstStyle/>
          <a:p>
            <a:pPr marL="0" indent="0">
              <a:buNone/>
            </a:pPr>
            <a:r>
              <a:rPr lang="en-US" sz="1400" b="1" dirty="0"/>
              <a:t>Bryan Elementary is in the heart of Plant City. Built in 1925 and was one of the strawberry schools. We are excited to celebrate our 100</a:t>
            </a:r>
            <a:r>
              <a:rPr lang="en-US" sz="1400" b="1" baseline="30000" dirty="0"/>
              <a:t>th</a:t>
            </a:r>
            <a:r>
              <a:rPr lang="en-US" sz="1400" b="1" dirty="0"/>
              <a:t> year! We are a Title 1 school and we receive additional funding for enhancing the learning of our students. Our students participate in many district competitions including Science Olympics, STEM Fair, Math Bowl, SLAM etc. Many of our students are bilingual, with Spanish being the largest language spoken. Our Bulldogs are truly special and they make Bryan Elementary a wonderful place to be. </a:t>
            </a:r>
          </a:p>
          <a:p>
            <a:r>
              <a:rPr lang="en-US" sz="1400" b="1" dirty="0"/>
              <a:t>What makes our kindergarten program special?</a:t>
            </a:r>
          </a:p>
          <a:p>
            <a:pPr lvl="1"/>
            <a:r>
              <a:rPr lang="en-US" sz="1400" b="1" dirty="0"/>
              <a:t>Chapter One program – additional tutoring in foundational skills in K and 1</a:t>
            </a:r>
            <a:r>
              <a:rPr lang="en-US" sz="1400" b="1" baseline="30000" dirty="0"/>
              <a:t>st</a:t>
            </a:r>
            <a:r>
              <a:rPr lang="en-US" sz="1400" b="1" dirty="0"/>
              <a:t> grade</a:t>
            </a:r>
          </a:p>
          <a:p>
            <a:pPr lvl="1"/>
            <a:r>
              <a:rPr lang="en-US" sz="1400" b="1" dirty="0"/>
              <a:t>Just Right Readers (one of 56 schools to receive free books for students to take home)</a:t>
            </a:r>
          </a:p>
          <a:p>
            <a:r>
              <a:rPr lang="en-US" sz="1400" b="1" dirty="0"/>
              <a:t>Parent’s role in kindergarten success</a:t>
            </a:r>
          </a:p>
          <a:p>
            <a:pPr lvl="1"/>
            <a:r>
              <a:rPr lang="en-US" sz="1400" b="1" dirty="0"/>
              <a:t>Bring students to school on time.</a:t>
            </a:r>
          </a:p>
          <a:p>
            <a:pPr lvl="1"/>
            <a:r>
              <a:rPr lang="en-US" sz="1400" b="1" dirty="0"/>
              <a:t>Make sure your child attends school everyday.  </a:t>
            </a:r>
          </a:p>
          <a:p>
            <a:pPr lvl="1"/>
            <a:r>
              <a:rPr lang="en-US" sz="1400" b="1" dirty="0"/>
              <a:t>Read at home with your child.</a:t>
            </a:r>
          </a:p>
          <a:p>
            <a:r>
              <a:rPr lang="en-US" sz="1400" b="1" dirty="0"/>
              <a:t>How to get involved – join PTA for $5, be part of SAC, volunteer for events</a:t>
            </a:r>
          </a:p>
          <a:p>
            <a:endParaRPr lang="en-US" dirty="0"/>
          </a:p>
          <a:p>
            <a:endParaRPr lang="en-US" dirty="0"/>
          </a:p>
        </p:txBody>
      </p:sp>
      <p:pic>
        <p:nvPicPr>
          <p:cNvPr id="5" name="Picture 4"/>
          <p:cNvPicPr>
            <a:picLocks noChangeAspect="1"/>
          </p:cNvPicPr>
          <p:nvPr/>
        </p:nvPicPr>
        <p:blipFill>
          <a:blip r:embed="rId3"/>
          <a:stretch>
            <a:fillRect/>
          </a:stretch>
        </p:blipFill>
        <p:spPr>
          <a:xfrm>
            <a:off x="7193785" y="161083"/>
            <a:ext cx="1755800" cy="161558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918" y="5475888"/>
            <a:ext cx="2736581" cy="1382112"/>
          </a:xfrm>
          <a:prstGeom prst="rect">
            <a:avLst/>
          </a:prstGeom>
        </p:spPr>
      </p:pic>
    </p:spTree>
    <p:extLst>
      <p:ext uri="{BB962C8B-B14F-4D97-AF65-F5344CB8AC3E}">
        <p14:creationId xmlns:p14="http://schemas.microsoft.com/office/powerpoint/2010/main" val="487659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77677"/>
          </a:xfrm>
        </p:spPr>
        <p:txBody>
          <a:bodyPr>
            <a:normAutofit fontScale="90000"/>
          </a:bodyPr>
          <a:lstStyle/>
          <a:p>
            <a:r>
              <a:rPr lang="en-US" b="1" dirty="0"/>
              <a:t>Important Contact Information</a:t>
            </a:r>
            <a:br>
              <a:rPr lang="en-US" b="1" dirty="0"/>
            </a:br>
            <a:br>
              <a:rPr lang="en-US" dirty="0"/>
            </a:br>
            <a:endParaRPr lang="en-US" dirty="0"/>
          </a:p>
        </p:txBody>
      </p:sp>
      <p:sp>
        <p:nvSpPr>
          <p:cNvPr id="3" name="Content Placeholder 2"/>
          <p:cNvSpPr>
            <a:spLocks noGrp="1"/>
          </p:cNvSpPr>
          <p:nvPr>
            <p:ph idx="1"/>
          </p:nvPr>
        </p:nvSpPr>
        <p:spPr>
          <a:xfrm>
            <a:off x="2209800" y="1487277"/>
            <a:ext cx="7064202" cy="4231612"/>
          </a:xfrm>
        </p:spPr>
        <p:txBody>
          <a:bodyPr/>
          <a:lstStyle/>
          <a:p>
            <a:r>
              <a:rPr lang="en-US" dirty="0"/>
              <a:t>School Phone Number:</a:t>
            </a:r>
          </a:p>
          <a:p>
            <a:pPr lvl="1"/>
            <a:r>
              <a:rPr lang="es-DO" dirty="0">
                <a:solidFill>
                  <a:srgbClr val="FF0000"/>
                </a:solidFill>
              </a:rPr>
              <a:t>813-757-9300</a:t>
            </a:r>
          </a:p>
          <a:p>
            <a:r>
              <a:rPr lang="en-US" dirty="0"/>
              <a:t>School Email Address:</a:t>
            </a:r>
          </a:p>
          <a:p>
            <a:pPr lvl="1"/>
            <a:r>
              <a:rPr lang="es-DO" dirty="0">
                <a:solidFill>
                  <a:srgbClr val="FF0000"/>
                </a:solidFill>
              </a:rPr>
              <a:t>Erika.ortega@hcps.net</a:t>
            </a:r>
          </a:p>
          <a:p>
            <a:r>
              <a:rPr lang="en-US" dirty="0"/>
              <a:t>School Website &amp; Social Media:</a:t>
            </a:r>
          </a:p>
          <a:p>
            <a:pPr lvl="1"/>
            <a:r>
              <a:rPr lang="en-US" dirty="0">
                <a:hlinkClick r:id="rId2"/>
              </a:rPr>
              <a:t>Bryan Plant City Elementary / Homepage</a:t>
            </a:r>
            <a:endParaRPr lang="es-DO" dirty="0">
              <a:solidFill>
                <a:srgbClr val="FF0000"/>
              </a:solidFill>
            </a:endParaRPr>
          </a:p>
          <a:p>
            <a:pPr lvl="1"/>
            <a:r>
              <a:rPr lang="en-US" dirty="0">
                <a:solidFill>
                  <a:srgbClr val="FF0000"/>
                </a:solidFill>
              </a:rPr>
              <a:t>Facebook: Bryan Elementary School</a:t>
            </a:r>
            <a:endParaRPr lang="en-US" dirty="0"/>
          </a:p>
          <a:p>
            <a:r>
              <a:rPr lang="en-US" dirty="0"/>
              <a:t>School Hours:</a:t>
            </a:r>
          </a:p>
          <a:p>
            <a:pPr lvl="1"/>
            <a:r>
              <a:rPr lang="es-DO" dirty="0">
                <a:solidFill>
                  <a:srgbClr val="FF0000"/>
                </a:solidFill>
              </a:rPr>
              <a:t>M- 7:10-12:55</a:t>
            </a:r>
          </a:p>
          <a:p>
            <a:pPr lvl="1"/>
            <a:r>
              <a:rPr lang="es-DO" dirty="0">
                <a:solidFill>
                  <a:srgbClr val="FF0000"/>
                </a:solidFill>
              </a:rPr>
              <a:t>Tues – </a:t>
            </a:r>
            <a:r>
              <a:rPr lang="es-DO" dirty="0" err="1">
                <a:solidFill>
                  <a:srgbClr val="FF0000"/>
                </a:solidFill>
              </a:rPr>
              <a:t>Fri</a:t>
            </a:r>
            <a:r>
              <a:rPr lang="es-DO" dirty="0">
                <a:solidFill>
                  <a:srgbClr val="FF0000"/>
                </a:solidFill>
              </a:rPr>
              <a:t> 7:10-1:55</a:t>
            </a:r>
          </a:p>
          <a:p>
            <a:endParaRPr lang="en-US" dirty="0"/>
          </a:p>
        </p:txBody>
      </p:sp>
      <p:pic>
        <p:nvPicPr>
          <p:cNvPr id="5" name="Picture 4"/>
          <p:cNvPicPr>
            <a:picLocks noChangeAspect="1"/>
          </p:cNvPicPr>
          <p:nvPr/>
        </p:nvPicPr>
        <p:blipFill>
          <a:blip r:embed="rId3"/>
          <a:stretch>
            <a:fillRect/>
          </a:stretch>
        </p:blipFill>
        <p:spPr>
          <a:xfrm>
            <a:off x="7392306" y="0"/>
            <a:ext cx="1755800" cy="161558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66750" y="1968169"/>
            <a:ext cx="3228975" cy="1895475"/>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0844" y="5728317"/>
            <a:ext cx="1996825" cy="1008498"/>
          </a:xfrm>
          <a:prstGeom prst="rect">
            <a:avLst/>
          </a:prstGeom>
        </p:spPr>
      </p:pic>
    </p:spTree>
    <p:extLst>
      <p:ext uri="{BB962C8B-B14F-4D97-AF65-F5344CB8AC3E}">
        <p14:creationId xmlns:p14="http://schemas.microsoft.com/office/powerpoint/2010/main" val="1000718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Steps to Enrollment</a:t>
            </a:r>
            <a:br>
              <a:rPr lang="en-US" dirty="0"/>
            </a:br>
            <a:endParaRPr lang="en-US" dirty="0"/>
          </a:p>
        </p:txBody>
      </p:sp>
      <p:sp>
        <p:nvSpPr>
          <p:cNvPr id="3" name="Content Placeholder 2"/>
          <p:cNvSpPr>
            <a:spLocks noGrp="1"/>
          </p:cNvSpPr>
          <p:nvPr>
            <p:ph idx="1"/>
          </p:nvPr>
        </p:nvSpPr>
        <p:spPr>
          <a:xfrm>
            <a:off x="677334" y="2237269"/>
            <a:ext cx="8596668" cy="3524553"/>
          </a:xfrm>
        </p:spPr>
        <p:txBody>
          <a:bodyPr vert="horz" lIns="91440" tIns="45720" rIns="91440" bIns="45720" rtlCol="0" anchor="t">
            <a:normAutofit/>
          </a:bodyPr>
          <a:lstStyle/>
          <a:p>
            <a:r>
              <a:rPr lang="en-US" dirty="0"/>
              <a:t>A parent/legal guardian must complete the registration process and provide the proper documents to the school site where the child will attend. </a:t>
            </a:r>
          </a:p>
          <a:p>
            <a:r>
              <a:rPr lang="en-US" dirty="0"/>
              <a:t>Your child can attend kindergarten next August as long as she or he turns 5 on or before September 1.</a:t>
            </a:r>
          </a:p>
          <a:p>
            <a:r>
              <a:rPr lang="en-US" dirty="0"/>
              <a:t>Your child is zoned for a particular elementary school based on your address. Find your </a:t>
            </a:r>
            <a:r>
              <a:rPr lang="en-US" u="sng" dirty="0">
                <a:hlinkClick r:id="rId3"/>
              </a:rPr>
              <a:t>assigned school</a:t>
            </a:r>
            <a:r>
              <a:rPr lang="en-US" u="sng" dirty="0"/>
              <a:t> at </a:t>
            </a:r>
            <a:r>
              <a:rPr lang="en-US" dirty="0">
                <a:ea typeface="+mn-lt"/>
                <a:cs typeface="+mn-lt"/>
                <a:hlinkClick r:id="rId4"/>
              </a:rPr>
              <a:t>HCPS School Zones Locator</a:t>
            </a:r>
            <a:r>
              <a:rPr lang="en-US" dirty="0">
                <a:solidFill>
                  <a:srgbClr val="00B0F0"/>
                </a:solidFill>
              </a:rPr>
              <a:t>.</a:t>
            </a:r>
          </a:p>
          <a:p>
            <a:r>
              <a:rPr lang="en-US" dirty="0"/>
              <a:t>For parents who wish to send their child to a school outside of their zoned area, see our </a:t>
            </a:r>
            <a:r>
              <a:rPr lang="en-US" u="sng" dirty="0">
                <a:hlinkClick r:id="rId5"/>
              </a:rPr>
              <a:t>choice options</a:t>
            </a:r>
            <a:r>
              <a:rPr lang="en-US" u="sng" dirty="0"/>
              <a:t> at </a:t>
            </a:r>
            <a:r>
              <a:rPr lang="en-US" dirty="0">
                <a:ea typeface="+mn-lt"/>
                <a:cs typeface="+mn-lt"/>
                <a:hlinkClick r:id="rId6"/>
              </a:rPr>
              <a:t>Choice / Overview</a:t>
            </a:r>
            <a:r>
              <a:rPr lang="en-US" dirty="0"/>
              <a:t>.</a:t>
            </a:r>
          </a:p>
        </p:txBody>
      </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6834" y="5475888"/>
            <a:ext cx="2736581" cy="1382112"/>
          </a:xfrm>
          <a:prstGeom prst="rect">
            <a:avLst/>
          </a:prstGeom>
        </p:spPr>
      </p:pic>
      <p:pic>
        <p:nvPicPr>
          <p:cNvPr id="5" name="Picture 4"/>
          <p:cNvPicPr>
            <a:picLocks noChangeAspect="1"/>
          </p:cNvPicPr>
          <p:nvPr/>
        </p:nvPicPr>
        <p:blipFill rotWithShape="1">
          <a:blip r:embed="rId8"/>
          <a:srcRect b="46887"/>
          <a:stretch/>
        </p:blipFill>
        <p:spPr>
          <a:xfrm>
            <a:off x="554860" y="1187403"/>
            <a:ext cx="1755800" cy="858092"/>
          </a:xfrm>
          <a:prstGeom prst="rect">
            <a:avLst/>
          </a:prstGeom>
        </p:spPr>
      </p:pic>
      <p:pic>
        <p:nvPicPr>
          <p:cNvPr id="6" name="Picture 5"/>
          <p:cNvPicPr>
            <a:picLocks noChangeAspect="1"/>
          </p:cNvPicPr>
          <p:nvPr/>
        </p:nvPicPr>
        <p:blipFill rotWithShape="1">
          <a:blip r:embed="rId8"/>
          <a:srcRect b="46887"/>
          <a:stretch/>
        </p:blipFill>
        <p:spPr>
          <a:xfrm>
            <a:off x="2433134" y="1187403"/>
            <a:ext cx="1755800" cy="858092"/>
          </a:xfrm>
          <a:prstGeom prst="rect">
            <a:avLst/>
          </a:prstGeom>
        </p:spPr>
      </p:pic>
    </p:spTree>
    <p:extLst>
      <p:ext uri="{BB962C8B-B14F-4D97-AF65-F5344CB8AC3E}">
        <p14:creationId xmlns:p14="http://schemas.microsoft.com/office/powerpoint/2010/main" val="1864677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04875"/>
          </a:xfrm>
        </p:spPr>
        <p:txBody>
          <a:bodyPr>
            <a:normAutofit fontScale="90000"/>
          </a:bodyPr>
          <a:lstStyle/>
          <a:p>
            <a:r>
              <a:rPr lang="en-US" b="1" dirty="0"/>
              <a:t>Documents needed for enrollment</a:t>
            </a:r>
            <a:br>
              <a:rPr lang="en-US" dirty="0"/>
            </a:br>
            <a:endParaRPr lang="en-US" dirty="0"/>
          </a:p>
        </p:txBody>
      </p:sp>
      <p:sp>
        <p:nvSpPr>
          <p:cNvPr id="3" name="Content Placeholder 2"/>
          <p:cNvSpPr>
            <a:spLocks noGrp="1"/>
          </p:cNvSpPr>
          <p:nvPr>
            <p:ph idx="1"/>
          </p:nvPr>
        </p:nvSpPr>
        <p:spPr>
          <a:xfrm>
            <a:off x="677333" y="1593055"/>
            <a:ext cx="8761941" cy="3759995"/>
          </a:xfrm>
        </p:spPr>
        <p:txBody>
          <a:bodyPr>
            <a:normAutofit/>
          </a:bodyPr>
          <a:lstStyle/>
          <a:p>
            <a:r>
              <a:rPr lang="en-US" b="1" dirty="0"/>
              <a:t>What forms do I need to compete?</a:t>
            </a:r>
          </a:p>
          <a:p>
            <a:pPr lvl="1"/>
            <a:r>
              <a:rPr lang="en-US" dirty="0">
                <a:solidFill>
                  <a:schemeClr val="accent1"/>
                </a:solidFill>
              </a:rPr>
              <a:t>Student Enrollment Record Form </a:t>
            </a:r>
            <a:r>
              <a:rPr lang="en-US" dirty="0">
                <a:solidFill>
                  <a:schemeClr val="tx1"/>
                </a:solidFill>
              </a:rPr>
              <a:t>- </a:t>
            </a:r>
            <a:r>
              <a:rPr lang="en-US" dirty="0"/>
              <a:t>SER (provided at the school site or electronically) </a:t>
            </a:r>
          </a:p>
          <a:p>
            <a:pPr lvl="1"/>
            <a:r>
              <a:rPr lang="en-US" dirty="0">
                <a:solidFill>
                  <a:srgbClr val="92D050"/>
                </a:solidFill>
              </a:rPr>
              <a:t>Student Residency Form </a:t>
            </a:r>
            <a:r>
              <a:rPr lang="en-US" dirty="0"/>
              <a:t>– can be completed ahead of time, supporting documentation is required</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834" y="5353050"/>
            <a:ext cx="2736581" cy="1382112"/>
          </a:xfrm>
          <a:prstGeom prst="rect">
            <a:avLst/>
          </a:prstGeom>
        </p:spPr>
      </p:pic>
      <p:pic>
        <p:nvPicPr>
          <p:cNvPr id="5" name="Picture 4"/>
          <p:cNvPicPr>
            <a:picLocks noChangeAspect="1"/>
          </p:cNvPicPr>
          <p:nvPr/>
        </p:nvPicPr>
        <p:blipFill rotWithShape="1">
          <a:blip r:embed="rId3"/>
          <a:srcRect b="46887"/>
          <a:stretch/>
        </p:blipFill>
        <p:spPr>
          <a:xfrm>
            <a:off x="3860035" y="5987582"/>
            <a:ext cx="1755800" cy="858092"/>
          </a:xfrm>
          <a:prstGeom prst="rect">
            <a:avLst/>
          </a:prstGeom>
        </p:spPr>
      </p:pic>
      <p:pic>
        <p:nvPicPr>
          <p:cNvPr id="6" name="Picture 5"/>
          <p:cNvPicPr>
            <a:picLocks noChangeAspect="1"/>
          </p:cNvPicPr>
          <p:nvPr/>
        </p:nvPicPr>
        <p:blipFill rotWithShape="1">
          <a:blip r:embed="rId3"/>
          <a:srcRect b="46887"/>
          <a:stretch/>
        </p:blipFill>
        <p:spPr>
          <a:xfrm>
            <a:off x="5500184" y="5999908"/>
            <a:ext cx="1755800" cy="858092"/>
          </a:xfrm>
          <a:prstGeom prst="rect">
            <a:avLst/>
          </a:prstGeom>
        </p:spPr>
      </p:pic>
    </p:spTree>
    <p:extLst>
      <p:ext uri="{BB962C8B-B14F-4D97-AF65-F5344CB8AC3E}">
        <p14:creationId xmlns:p14="http://schemas.microsoft.com/office/powerpoint/2010/main" val="385986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04875"/>
          </a:xfrm>
        </p:spPr>
        <p:txBody>
          <a:bodyPr>
            <a:normAutofit fontScale="90000"/>
          </a:bodyPr>
          <a:lstStyle/>
          <a:p>
            <a:r>
              <a:rPr lang="en-US" b="1" dirty="0"/>
              <a:t>Documents needed for enrollment </a:t>
            </a:r>
            <a:r>
              <a:rPr lang="en-US" sz="2000" b="1" dirty="0"/>
              <a:t>(Continued)</a:t>
            </a:r>
            <a:br>
              <a:rPr lang="en-US" dirty="0"/>
            </a:br>
            <a:endParaRPr lang="en-US" dirty="0"/>
          </a:p>
        </p:txBody>
      </p:sp>
      <p:sp>
        <p:nvSpPr>
          <p:cNvPr id="3" name="Content Placeholder 2"/>
          <p:cNvSpPr>
            <a:spLocks noGrp="1"/>
          </p:cNvSpPr>
          <p:nvPr>
            <p:ph idx="1"/>
          </p:nvPr>
        </p:nvSpPr>
        <p:spPr>
          <a:xfrm>
            <a:off x="677334" y="1593055"/>
            <a:ext cx="8596668" cy="3759995"/>
          </a:xfrm>
        </p:spPr>
        <p:txBody>
          <a:bodyPr vert="horz" lIns="91440" tIns="45720" rIns="91440" bIns="45720" rtlCol="0" anchor="t">
            <a:normAutofit/>
          </a:bodyPr>
          <a:lstStyle/>
          <a:p>
            <a:r>
              <a:rPr lang="en-US" b="1" dirty="0"/>
              <a:t>What supporting documents do I need to register for kindergarten?</a:t>
            </a:r>
          </a:p>
          <a:p>
            <a:pPr lvl="1"/>
            <a:r>
              <a:rPr lang="en-US" b="1" dirty="0"/>
              <a:t>Birth certificate</a:t>
            </a:r>
          </a:p>
          <a:p>
            <a:pPr lvl="1"/>
            <a:r>
              <a:rPr lang="en-US" b="1" dirty="0"/>
              <a:t>Social security card</a:t>
            </a:r>
            <a:r>
              <a:rPr lang="en-US" dirty="0"/>
              <a:t>, if available</a:t>
            </a:r>
          </a:p>
          <a:p>
            <a:pPr lvl="1"/>
            <a:r>
              <a:rPr lang="en-US" b="1" dirty="0"/>
              <a:t>Florida Physical HRS Form </a:t>
            </a:r>
            <a:r>
              <a:rPr lang="en-US" dirty="0"/>
              <a:t>-- </a:t>
            </a:r>
            <a:r>
              <a:rPr lang="en-US" b="1" u="sng" dirty="0">
                <a:solidFill>
                  <a:schemeClr val="tx1"/>
                </a:solidFill>
                <a:hlinkClick r:id="rId3"/>
              </a:rPr>
              <a:t>Florida Physical HRS form</a:t>
            </a:r>
            <a:r>
              <a:rPr lang="en-US" b="1" dirty="0">
                <a:solidFill>
                  <a:schemeClr val="tx1"/>
                </a:solidFill>
              </a:rPr>
              <a:t> </a:t>
            </a:r>
            <a:r>
              <a:rPr lang="en-US" dirty="0"/>
              <a:t>supplied by a doctor dated </a:t>
            </a:r>
            <a:r>
              <a:rPr lang="en-US" dirty="0">
                <a:solidFill>
                  <a:schemeClr val="accent1"/>
                </a:solidFill>
              </a:rPr>
              <a:t>within</a:t>
            </a:r>
            <a:r>
              <a:rPr lang="en-US" dirty="0"/>
              <a:t> 12 months prior to entry in Florida Schools (first day of school)</a:t>
            </a:r>
          </a:p>
          <a:p>
            <a:pPr lvl="1"/>
            <a:r>
              <a:rPr lang="en-US" b="1" dirty="0"/>
              <a:t>Florida Immunization Record </a:t>
            </a:r>
            <a:r>
              <a:rPr lang="en-US" dirty="0"/>
              <a:t>on </a:t>
            </a:r>
            <a:r>
              <a:rPr lang="en-US" u="sng" dirty="0">
                <a:hlinkClick r:id="rId4"/>
              </a:rPr>
              <a:t>HRS hard card</a:t>
            </a:r>
            <a:r>
              <a:rPr lang="en-US" dirty="0"/>
              <a:t> (form #680) supplied by a doctor</a:t>
            </a:r>
          </a:p>
          <a:p>
            <a:pPr lvl="1"/>
            <a:r>
              <a:rPr lang="en-US" b="1" dirty="0"/>
              <a:t>Two forms of verification of address </a:t>
            </a:r>
            <a:r>
              <a:rPr lang="en-US" dirty="0"/>
              <a:t>that prove where you live (some examples are a Driver's License or State ID card, utility bill, lease, or a contract to purchase a home)</a:t>
            </a:r>
          </a:p>
          <a:p>
            <a:pPr lvl="1"/>
            <a:r>
              <a:rPr lang="en-US" dirty="0"/>
              <a:t>If a child lives with someone who is not a parent, you may also need to complete a student resident form, which is available at the school</a:t>
            </a:r>
          </a:p>
          <a:p>
            <a:pPr lvl="1"/>
            <a:endParaRPr lang="en-US" dirty="0"/>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834" y="5475888"/>
            <a:ext cx="2736581" cy="1382112"/>
          </a:xfrm>
          <a:prstGeom prst="rect">
            <a:avLst/>
          </a:prstGeom>
        </p:spPr>
      </p:pic>
      <p:pic>
        <p:nvPicPr>
          <p:cNvPr id="5" name="Picture 4"/>
          <p:cNvPicPr>
            <a:picLocks noChangeAspect="1"/>
          </p:cNvPicPr>
          <p:nvPr/>
        </p:nvPicPr>
        <p:blipFill rotWithShape="1">
          <a:blip r:embed="rId6"/>
          <a:srcRect b="46887"/>
          <a:stretch/>
        </p:blipFill>
        <p:spPr>
          <a:xfrm>
            <a:off x="3860035" y="5987582"/>
            <a:ext cx="1755800" cy="858092"/>
          </a:xfrm>
          <a:prstGeom prst="rect">
            <a:avLst/>
          </a:prstGeom>
        </p:spPr>
      </p:pic>
      <p:pic>
        <p:nvPicPr>
          <p:cNvPr id="6" name="Picture 5"/>
          <p:cNvPicPr>
            <a:picLocks noChangeAspect="1"/>
          </p:cNvPicPr>
          <p:nvPr/>
        </p:nvPicPr>
        <p:blipFill rotWithShape="1">
          <a:blip r:embed="rId6"/>
          <a:srcRect b="46887"/>
          <a:stretch/>
        </p:blipFill>
        <p:spPr>
          <a:xfrm>
            <a:off x="5500184" y="5999908"/>
            <a:ext cx="1755800" cy="858092"/>
          </a:xfrm>
          <a:prstGeom prst="rect">
            <a:avLst/>
          </a:prstGeom>
        </p:spPr>
      </p:pic>
    </p:spTree>
    <p:extLst>
      <p:ext uri="{BB962C8B-B14F-4D97-AF65-F5344CB8AC3E}">
        <p14:creationId xmlns:p14="http://schemas.microsoft.com/office/powerpoint/2010/main" val="235302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200150"/>
          </a:xfrm>
        </p:spPr>
        <p:txBody>
          <a:bodyPr>
            <a:normAutofit fontScale="90000"/>
          </a:bodyPr>
          <a:lstStyle/>
          <a:p>
            <a:r>
              <a:rPr lang="en-US" b="1" dirty="0"/>
              <a:t>Important Information</a:t>
            </a:r>
            <a:br>
              <a:rPr lang="en-US" b="1" dirty="0"/>
            </a:br>
            <a:br>
              <a:rPr lang="en-US" dirty="0"/>
            </a:br>
            <a:endParaRPr lang="en-US" dirty="0"/>
          </a:p>
        </p:txBody>
      </p:sp>
      <p:sp>
        <p:nvSpPr>
          <p:cNvPr id="3" name="Content Placeholder 2"/>
          <p:cNvSpPr>
            <a:spLocks noGrp="1"/>
          </p:cNvSpPr>
          <p:nvPr>
            <p:ph idx="1"/>
          </p:nvPr>
        </p:nvSpPr>
        <p:spPr>
          <a:xfrm>
            <a:off x="2209799" y="1809751"/>
            <a:ext cx="7741537" cy="4231612"/>
          </a:xfrm>
        </p:spPr>
        <p:txBody>
          <a:bodyPr vert="horz" lIns="91440" tIns="45720" rIns="91440" bIns="45720" rtlCol="0" anchor="t">
            <a:normAutofit/>
          </a:bodyPr>
          <a:lstStyle/>
          <a:p>
            <a:r>
              <a:rPr lang="en-US" b="1" dirty="0"/>
              <a:t>School Lunch Program</a:t>
            </a:r>
          </a:p>
          <a:p>
            <a:pPr lvl="1"/>
            <a:r>
              <a:rPr lang="en-US" dirty="0">
                <a:solidFill>
                  <a:srgbClr val="92D050"/>
                </a:solidFill>
              </a:rPr>
              <a:t>Online Registration: </a:t>
            </a:r>
            <a:r>
              <a:rPr lang="en-US" dirty="0">
                <a:solidFill>
                  <a:srgbClr val="92D050"/>
                </a:solidFill>
                <a:ea typeface="+mn-lt"/>
                <a:cs typeface="+mn-lt"/>
                <a:hlinkClick r:id="rId3"/>
              </a:rPr>
              <a:t>Student Nutrition Services / SNS Home</a:t>
            </a:r>
          </a:p>
          <a:p>
            <a:r>
              <a:rPr lang="en-US" b="1" dirty="0"/>
              <a:t>HOST Afterschool Care 6:30am – 6:00pm</a:t>
            </a:r>
            <a:endParaRPr lang="en-US" sz="1100" b="1" dirty="0">
              <a:solidFill>
                <a:srgbClr val="FF0000"/>
              </a:solidFill>
            </a:endParaRPr>
          </a:p>
          <a:p>
            <a:pPr lvl="1"/>
            <a:r>
              <a:rPr lang="en-US" dirty="0">
                <a:solidFill>
                  <a:srgbClr val="92D050"/>
                </a:solidFill>
              </a:rPr>
              <a:t>Online Registration: </a:t>
            </a:r>
            <a:r>
              <a:rPr lang="en-US" dirty="0">
                <a:solidFill>
                  <a:srgbClr val="92D050"/>
                </a:solidFill>
                <a:ea typeface="+mn-lt"/>
                <a:cs typeface="+mn-lt"/>
                <a:hlinkClick r:id="rId4"/>
              </a:rPr>
              <a:t>HOST (Before and After School, Summer Care) Programs / Overview</a:t>
            </a:r>
            <a:endParaRPr lang="en-US" dirty="0"/>
          </a:p>
          <a:p>
            <a:r>
              <a:rPr lang="en-US" b="1" dirty="0"/>
              <a:t>Bus (or Daycare) Transportation Information </a:t>
            </a:r>
          </a:p>
          <a:p>
            <a:r>
              <a:rPr lang="en-US" b="1" dirty="0"/>
              <a:t>Arrival and Dismissal Procedures</a:t>
            </a:r>
          </a:p>
          <a:p>
            <a:r>
              <a:rPr lang="en-US" b="1" dirty="0"/>
              <a:t>Uniforms</a:t>
            </a:r>
          </a:p>
          <a:p>
            <a:r>
              <a:rPr lang="en-US" b="1" dirty="0"/>
              <a:t>Health Conditions</a:t>
            </a:r>
          </a:p>
          <a:p>
            <a:r>
              <a:rPr lang="en-US" b="1" dirty="0"/>
              <a:t>How to turn in paperwork and immunization information</a:t>
            </a:r>
          </a:p>
          <a:p>
            <a:endParaRPr lang="en-US" dirty="0"/>
          </a:p>
        </p:txBody>
      </p:sp>
      <p:pic>
        <p:nvPicPr>
          <p:cNvPr id="5" name="Picture 4"/>
          <p:cNvPicPr>
            <a:picLocks noChangeAspect="1"/>
          </p:cNvPicPr>
          <p:nvPr/>
        </p:nvPicPr>
        <p:blipFill>
          <a:blip r:embed="rId5"/>
          <a:stretch>
            <a:fillRect/>
          </a:stretch>
        </p:blipFill>
        <p:spPr>
          <a:xfrm>
            <a:off x="7392306" y="0"/>
            <a:ext cx="1755800" cy="161558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666750" y="1968169"/>
            <a:ext cx="3228975" cy="1895475"/>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6834" y="5475888"/>
            <a:ext cx="2736581" cy="1382112"/>
          </a:xfrm>
          <a:prstGeom prst="rect">
            <a:avLst/>
          </a:prstGeom>
        </p:spPr>
      </p:pic>
    </p:spTree>
    <p:extLst>
      <p:ext uri="{BB962C8B-B14F-4D97-AF65-F5344CB8AC3E}">
        <p14:creationId xmlns:p14="http://schemas.microsoft.com/office/powerpoint/2010/main" val="400371071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b0809ea-57d0-4cea-8316-ac464bc13b08">
      <Terms xmlns="http://schemas.microsoft.com/office/infopath/2007/PartnerControls"/>
    </lcf76f155ced4ddcb4097134ff3c332f>
    <TaxCatchAll xmlns="a560351a-06db-479f-ab2f-a12877c48036" xsi:nil="true"/>
    <SharedWithUsers xmlns="a560351a-06db-479f-ab2f-a12877c48036">
      <UserInfo>
        <DisplayName>Monica Schwindt</DisplayName>
        <AccountId>156</AccountId>
        <AccountType/>
      </UserInfo>
    </SharedWithUsers>
    <MediaLengthInSeconds xmlns="2b0809ea-57d0-4cea-8316-ac464bc13b0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ADAB1B47B8D744D8958C7D3A696603D" ma:contentTypeVersion="15" ma:contentTypeDescription="Create a new document." ma:contentTypeScope="" ma:versionID="c4d4469b93e5726470efa3c540b61784">
  <xsd:schema xmlns:xsd="http://www.w3.org/2001/XMLSchema" xmlns:xs="http://www.w3.org/2001/XMLSchema" xmlns:p="http://schemas.microsoft.com/office/2006/metadata/properties" xmlns:ns2="2b0809ea-57d0-4cea-8316-ac464bc13b08" xmlns:ns3="a560351a-06db-479f-ab2f-a12877c48036" targetNamespace="http://schemas.microsoft.com/office/2006/metadata/properties" ma:root="true" ma:fieldsID="5d19775d6291faa7030fb5196d2e7d6c" ns2:_="" ns3:_="">
    <xsd:import namespace="2b0809ea-57d0-4cea-8316-ac464bc13b08"/>
    <xsd:import namespace="a560351a-06db-479f-ab2f-a12877c4803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0809ea-57d0-4cea-8316-ac464bc13b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468e2a5-1267-44e1-890a-1147dd39d49e"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560351a-06db-479f-ab2f-a12877c4803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1b5495fa-414d-4bb5-88c2-9e26b25759a2}" ma:internalName="TaxCatchAll" ma:showField="CatchAllData" ma:web="a560351a-06db-479f-ab2f-a12877c4803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EEA0A7B-8722-4F39-B400-7AE0D32AFB56}">
  <ds:schemaRefs>
    <ds:schemaRef ds:uri="http://www.w3.org/XML/1998/namespace"/>
    <ds:schemaRef ds:uri="http://purl.org/dc/elements/1.1/"/>
    <ds:schemaRef ds:uri="http://purl.org/dc/terms/"/>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a560351a-06db-479f-ab2f-a12877c48036"/>
    <ds:schemaRef ds:uri="2b0809ea-57d0-4cea-8316-ac464bc13b08"/>
    <ds:schemaRef ds:uri="http://schemas.microsoft.com/office/2006/metadata/properties"/>
  </ds:schemaRefs>
</ds:datastoreItem>
</file>

<file path=customXml/itemProps2.xml><?xml version="1.0" encoding="utf-8"?>
<ds:datastoreItem xmlns:ds="http://schemas.openxmlformats.org/officeDocument/2006/customXml" ds:itemID="{B874483D-3B2D-4564-B910-B109999DA0CC}">
  <ds:schemaRefs>
    <ds:schemaRef ds:uri="http://schemas.microsoft.com/sharepoint/v3/contenttype/forms"/>
  </ds:schemaRefs>
</ds:datastoreItem>
</file>

<file path=customXml/itemProps3.xml><?xml version="1.0" encoding="utf-8"?>
<ds:datastoreItem xmlns:ds="http://schemas.openxmlformats.org/officeDocument/2006/customXml" ds:itemID="{D3597B3D-A536-4EF4-87AC-8630CF656C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0809ea-57d0-4cea-8316-ac464bc13b08"/>
    <ds:schemaRef ds:uri="a560351a-06db-479f-ab2f-a12877c480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1239</TotalTime>
  <Words>1421</Words>
  <Application>Microsoft Office PowerPoint</Application>
  <PresentationFormat>Widescreen</PresentationFormat>
  <Paragraphs>142</Paragraphs>
  <Slides>17</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Trebuchet MS</vt:lpstr>
      <vt:lpstr>Wingdings</vt:lpstr>
      <vt:lpstr>Wingdings 3</vt:lpstr>
      <vt:lpstr>Facet</vt:lpstr>
      <vt:lpstr>PowerPoint Presentation</vt:lpstr>
      <vt:lpstr>Welcome Parents  We are excited to welcome your  child to Kindergarten! Freddy the frog is here to help you with steps and tips along your way to Kindergarten! </vt:lpstr>
      <vt:lpstr>Meet your Principal and Kindergarten Teachers  </vt:lpstr>
      <vt:lpstr>Meet your Principal and Kindergarten Teachers  </vt:lpstr>
      <vt:lpstr>Important Contact Information  </vt:lpstr>
      <vt:lpstr>Steps to Enrollment </vt:lpstr>
      <vt:lpstr>Documents needed for enrollment </vt:lpstr>
      <vt:lpstr>Documents needed for enrollment (Continued) </vt:lpstr>
      <vt:lpstr>Important Information  </vt:lpstr>
      <vt:lpstr>Younger siblings and neighbors  </vt:lpstr>
      <vt:lpstr>Kindergarten Readiness  </vt:lpstr>
      <vt:lpstr>Resources  </vt:lpstr>
      <vt:lpstr>Resources  </vt:lpstr>
      <vt:lpstr>Florida Prepaid Scholarship Drawing</vt:lpstr>
      <vt:lpstr>Questions and Answers</vt:lpstr>
      <vt:lpstr>Important Contact Information  </vt:lpstr>
      <vt:lpstr>PowerPoint Presentation</vt:lpstr>
    </vt:vector>
  </TitlesOfParts>
  <Company>HCPS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Woodard</dc:creator>
  <cp:lastModifiedBy>Lara Barone</cp:lastModifiedBy>
  <cp:revision>139</cp:revision>
  <dcterms:created xsi:type="dcterms:W3CDTF">2021-01-11T19:45:31Z</dcterms:created>
  <dcterms:modified xsi:type="dcterms:W3CDTF">2025-02-25T22:54:26Z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0x0101007ADAB1B47B8D744D8958C7D3A696603D</vt:lpwstr>
  </property>
  <property fmtid="{D5CDD505-2E9C-101B-9397-08002B2CF9AE}" pid="3" name="Order">
    <vt:r8>17151100</vt:r8>
  </property>
  <property fmtid="{D5CDD505-2E9C-101B-9397-08002B2CF9AE}" pid="4" name="TriggerFlowInfo">
    <vt:lpwstr/>
  </property>
  <property fmtid="{D5CDD505-2E9C-101B-9397-08002B2CF9AE}" pid="5" name="ComplianceAssetId">
    <vt:lpwstr/>
  </property>
  <property fmtid="{D5CDD505-2E9C-101B-9397-08002B2CF9AE}" pid="6" name="_activity">
    <vt:lpwstr>{"FileActivityType":"9","FileActivityTimeStamp":"2023-02-02T19:09:46.320Z","FileActivityUsersOnPage":[{"DisplayName":"Lisa Haynes","Id":"147991@hcps.net"},{"DisplayName":"Monica Schwindt","Id":"162920@hcps.net"}],"FileActivityNavigationId":null}</vt:lpwstr>
  </property>
  <property fmtid="{D5CDD505-2E9C-101B-9397-08002B2CF9AE}" pid="7" name="_ExtendedDescription">
    <vt:lpwstr/>
  </property>
  <property fmtid="{D5CDD505-2E9C-101B-9397-08002B2CF9AE}" pid="8" name="MediaServiceImageTags">
    <vt:lpwstr/>
  </property>
</Properties>
</file>